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9"/>
  </p:notesMasterIdLst>
  <p:sldIdLst>
    <p:sldId id="267" r:id="rId2"/>
    <p:sldId id="257" r:id="rId3"/>
    <p:sldId id="258" r:id="rId4"/>
    <p:sldId id="270" r:id="rId5"/>
    <p:sldId id="268" r:id="rId6"/>
    <p:sldId id="264" r:id="rId7"/>
    <p:sldId id="259" r:id="rId8"/>
    <p:sldId id="261" r:id="rId9"/>
    <p:sldId id="260" r:id="rId10"/>
    <p:sldId id="269" r:id="rId11"/>
    <p:sldId id="262" r:id="rId12"/>
    <p:sldId id="263" r:id="rId13"/>
    <p:sldId id="271" r:id="rId14"/>
    <p:sldId id="272" r:id="rId15"/>
    <p:sldId id="273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90379-F900-41DD-ACBC-8BA2020A3DBD}" v="266" dt="2023-09-11T13:58:17.274"/>
    <p1510:client id="{49BC255E-D451-45F1-B4B6-4C484ED60A61}" v="796" dt="2023-09-11T13:45:14.679"/>
    <p1510:client id="{8F2EA025-FA3A-4674-8518-3EEDF4461C89}" v="8" dt="2023-09-13T14:05:12.937"/>
    <p1510:client id="{A4E62B6E-369A-405C-B698-6F710DE1BFFE}" v="1604" dt="2023-09-13T14:03:47.961"/>
    <p1510:client id="{B46C599E-1BFA-458B-855A-507FE1A3F3A4}" v="3" dt="2023-09-11T14:54:14.030"/>
    <p1510:client id="{CD4B057E-B4CE-4ABE-B3B1-9008BCC41D1C}" v="1058" dt="2023-09-11T14:37:26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58996-89BF-403F-9608-EA83AF9CC8D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59AC7-8BF0-4E6D-B532-96473F467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44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9AC7-8BF0-4E6D-B532-96473F4678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9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9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41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8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9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9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2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9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9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2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DEA15D-D0FB-BB4E-F862-3A65EBEC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91" y="802481"/>
            <a:ext cx="10515600" cy="4973791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sr-Cyrl-RS" sz="6600" b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16. Септембар  - Међународни дан заштите озонског омотача</a:t>
            </a:r>
            <a:r>
              <a:rPr lang="en-US" sz="44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/>
            </a:r>
            <a:br>
              <a:rPr lang="en-US" sz="44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</a:br>
            <a:r>
              <a:rPr lang="en-US" sz="44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/>
            </a:r>
            <a:br>
              <a:rPr lang="en-US" sz="44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</a:br>
            <a:endParaRPr lang="en-US" b="1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32" name="Picture 8" descr="A view of the earth from space&#10;&#10;Description automatically generated">
            <a:extLst>
              <a:ext uri="{FF2B5EF4-FFF2-40B4-BE49-F238E27FC236}">
                <a16:creationId xmlns:a16="http://schemas.microsoft.com/office/drawing/2014/main" xmlns="" id="{3AD0AF8E-51CA-AB43-AFB6-51F903AF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3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89CDDE-C6B1-695A-B2F0-31FEE1A3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56" y="278785"/>
            <a:ext cx="5529621" cy="1186221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одржавање домаћинстава треба одабрати производе са натписима </a:t>
            </a:r>
            <a:r>
              <a:rPr lang="ru-RU" sz="2000" b="0" i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toxic free</a:t>
            </a: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или природне производе, као што су лимунтус и сода бикарбона.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 ">
            <a:extLst>
              <a:ext uri="{FF2B5EF4-FFF2-40B4-BE49-F238E27FC236}">
                <a16:creationId xmlns:a16="http://schemas.microsoft.com/office/drawing/2014/main" xmlns="" id="{9E9CBE7A-E171-329F-A76B-09D461F3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128"/>
            <a:ext cx="3144323" cy="27000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151EED-4318-8A10-F315-259A05CE9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0818" y="1630107"/>
            <a:ext cx="5706602" cy="4949108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 избору дезодоранаса, лакова за косу и сличних спрејева, на њима треба да стоји ознака</a:t>
            </a:r>
            <a:r>
              <a:rPr lang="ru-RU" sz="2000" b="0" i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ozone friendly</a:t>
            </a: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која означава да они немају штетне хлорофлуороугљенике (</a:t>
            </a:r>
            <a:r>
              <a:rPr lang="ru-RU" sz="2000" b="0" i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CFC</a:t>
            </a: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Клима уређаји, како они у објектима тако и они у возилима, незаобилазни су део живота савременог човека. Као расхладни флуид користе фреоне (наручито старији уређаји), а он се може заменити неким другим еколошки бољим расхладним флуидом.</a:t>
            </a:r>
            <a:endParaRPr lang="ru-RU" sz="20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Приликом куповине нових расхладних уређаја и фрижидера треба се распитати код продавца да ли они садрже фреоне и наравно одабрати оне који користе неку алтернативу која није штетна по озон.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 ">
            <a:extLst>
              <a:ext uri="{FF2B5EF4-FFF2-40B4-BE49-F238E27FC236}">
                <a16:creationId xmlns:a16="http://schemas.microsoft.com/office/drawing/2014/main" xmlns="" id="{63F6B874-4AFB-CD94-4079-7560B061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568" y="1029387"/>
            <a:ext cx="3415891" cy="496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3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hole in the sky with the sun shining through it&#10;&#10;Description automatically generated">
            <a:extLst>
              <a:ext uri="{FF2B5EF4-FFF2-40B4-BE49-F238E27FC236}">
                <a16:creationId xmlns:a16="http://schemas.microsoft.com/office/drawing/2014/main" xmlns="" id="{3F370A24-77F1-3D94-AA38-79FAF2BAE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" r="376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E8A1CA-AA3B-F5C7-7472-94C4719C8154}"/>
              </a:ext>
            </a:extLst>
          </p:cNvPr>
          <p:cNvSpPr txBox="1"/>
          <p:nvPr/>
        </p:nvSpPr>
        <p:spPr>
          <a:xfrm>
            <a:off x="245534" y="35"/>
            <a:ext cx="4414855" cy="68542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DDD073-B6B5-A167-14C0-408FB13B470B}"/>
              </a:ext>
            </a:extLst>
          </p:cNvPr>
          <p:cNvSpPr txBox="1"/>
          <p:nvPr/>
        </p:nvSpPr>
        <p:spPr>
          <a:xfrm>
            <a:off x="370416" y="26458"/>
            <a:ext cx="3836458" cy="64325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Занимљивости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sr-Latn-R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Озонска рупа</a:t>
            </a:r>
            <a:r>
              <a:rPr lang="sr-Latn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није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рупа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омота</a:t>
            </a:r>
            <a:r>
              <a:rPr lang="sr-Cyrl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у,</a:t>
            </a:r>
            <a:r>
              <a:rPr lang="sr-Cyrl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већ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истањење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омотача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2.Озон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као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користи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дезинфекцију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санитацију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базена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3.У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Првом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светском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рату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Cyrl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озон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користио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лечење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гангерне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дезинфекцију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рана</a:t>
            </a:r>
            <a:r>
              <a:rPr lang="sr-Latn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r-Latn-R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000" b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Ако би људи престали са коришћењем производа који садрже штетне супстанце за озонски омотач, могао би се обновити до 2050.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6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131BAD53-4E89-4F62-BBB7-26359763E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2756DA2-40EB-4C6F-B962-5822FFB54F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AC7588-E1B5-8F94-936A-AEB96A44612E}"/>
              </a:ext>
            </a:extLst>
          </p:cNvPr>
          <p:cNvSpPr txBox="1"/>
          <p:nvPr/>
        </p:nvSpPr>
        <p:spPr>
          <a:xfrm>
            <a:off x="703616" y="744185"/>
            <a:ext cx="3427001" cy="39085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A79256-DA44-790B-1CFC-8CE09DF4462E}"/>
              </a:ext>
            </a:extLst>
          </p:cNvPr>
          <p:cNvSpPr txBox="1"/>
          <p:nvPr/>
        </p:nvSpPr>
        <p:spPr>
          <a:xfrm>
            <a:off x="147246" y="522543"/>
            <a:ext cx="4640791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 зрачењ</a:t>
            </a:r>
            <a:r>
              <a:rPr lang="sr-Cyrl-R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Ултраљубичасто (УВ) зрачење са Сунца је таласних дужина између видљивог светла и рендгенских зрака.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Постоји природни циклус настајања и стањивања озона под дејством сунчевог УВ зрачења.</a:t>
            </a:r>
            <a:endParaRPr lang="ru-RU" sz="24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Дебљина озонског омотача се мења и у зависности од тога где смо на планети, односно од географских координата.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A2D09D-7DA9-0C5B-DE49-10308AEEA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32" y="1494504"/>
            <a:ext cx="5612054" cy="368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FC6320-F3F9-9649-B2A6-FBEBDAE661CA}"/>
              </a:ext>
            </a:extLst>
          </p:cNvPr>
          <p:cNvSpPr txBox="1"/>
          <p:nvPr/>
        </p:nvSpPr>
        <p:spPr>
          <a:xfrm>
            <a:off x="223521" y="404761"/>
            <a:ext cx="6512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Најбитније је то што озонски омотач потпуно апсорбује УВ зрачење у такозваној Ц области, односно </a:t>
            </a:r>
            <a:r>
              <a:rPr lang="sr-Cyrl-RS" sz="2000" b="1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УВ-Ц</a:t>
            </a:r>
            <a:r>
              <a:rPr lang="sr-Cyrl-RS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зраке.</a:t>
            </a:r>
          </a:p>
          <a:p>
            <a:r>
              <a:rPr lang="sr-Cyrl-RS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Ово зрачење има довољну енергију да уништи ДНК и друге органске молекуле, па се због тога такво зрачење користи за стерилизацију и убијање бактерија, као на пример у хируршким салама.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3F461D-4653-0100-CFCE-D7296D26A08C}"/>
              </a:ext>
            </a:extLst>
          </p:cNvPr>
          <p:cNvSpPr txBox="1"/>
          <p:nvPr/>
        </p:nvSpPr>
        <p:spPr>
          <a:xfrm>
            <a:off x="223521" y="2824480"/>
            <a:ext cx="6512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део ултраљубичастог зрачења је из Б области, такозвано </a:t>
            </a:r>
            <a:r>
              <a:rPr lang="sr-Cyrl-RS" sz="2000" b="1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УВ-Б</a:t>
            </a:r>
            <a:r>
              <a:rPr lang="sr-Cyrl-RS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зрачење. Озонски омотач апсорбује преко 90% </a:t>
            </a:r>
            <a:r>
              <a:rPr lang="sr-Cyrl-RS" sz="2000" b="1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УВ-Б</a:t>
            </a:r>
            <a:r>
              <a:rPr lang="sr-Cyrl-RS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зрачења. Од дебљине озонског омотача зависи у којој мери ће то зрачење бити апсорбовано.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DA4923-C5C3-F230-E7DF-F8FEB1243E54}"/>
              </a:ext>
            </a:extLst>
          </p:cNvPr>
          <p:cNvSpPr txBox="1"/>
          <p:nvPr/>
        </p:nvSpPr>
        <p:spPr>
          <a:xfrm>
            <a:off x="223521" y="4846320"/>
            <a:ext cx="6512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Трећи део ултраљубичастог зрачења је из А области, такозвано </a:t>
            </a:r>
            <a:r>
              <a:rPr lang="ru-RU" sz="2000" b="1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УВ-А</a:t>
            </a: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зрачење. Озонски омотач скоро уопште не може да апсорбује </a:t>
            </a:r>
            <a:r>
              <a:rPr lang="ru-RU" sz="2000" b="1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УВ-А</a:t>
            </a: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зрачење и видљиву плаву светлост.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41FF3E-B63C-3E4B-B904-CA6BA5C27138}"/>
              </a:ext>
            </a:extLst>
          </p:cNvPr>
          <p:cNvSpPr txBox="1"/>
          <p:nvPr/>
        </p:nvSpPr>
        <p:spPr>
          <a:xfrm>
            <a:off x="7284720" y="151179"/>
            <a:ext cx="4490719" cy="6555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i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УВ-А и УВ-Б зраци могу да буду веома опасни по живи свет на нашој планети, укључујући и људе, јер могу да изазову бројне болести ока, коже, имунитета.</a:t>
            </a:r>
          </a:p>
          <a:p>
            <a:pPr algn="ctr"/>
            <a:r>
              <a:rPr lang="ru-RU" sz="2800" i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Појачано УВ зрачење може изазвати рак коже, може довести до мутације генетичког материјала, оштећења ока, појаве катаракте, а такође и нарушава имуни систем људи и животиња.</a:t>
            </a:r>
            <a:endParaRPr lang="en-US" sz="28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0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D463F0-8FC9-2D90-3729-21E16216C6E6}"/>
              </a:ext>
            </a:extLst>
          </p:cNvPr>
          <p:cNvSpPr txBox="1"/>
          <p:nvPr/>
        </p:nvSpPr>
        <p:spPr>
          <a:xfrm>
            <a:off x="443763" y="404106"/>
            <a:ext cx="98211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Осим на људе, УВ зрачење штетно утиче и на остатак природе. </a:t>
            </a:r>
            <a:endParaRPr lang="sr-Latn-RS" sz="2000" b="0" i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0" i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водене екосистеме утиче тако што ограничава производњу фитопланктона и зоопланктона (главне карике у океанском ланцу исхране) и наноси штету у раним фазама развоја риба, ракова, водоземаца и других врста. </a:t>
            </a:r>
            <a:endParaRPr lang="sr-Latn-RS" sz="2000" b="0" i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0" i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Код копнених биљака утиче на њихов раст, мада одређени број врста има способност прилагођавања повећаном зрачењу. </a:t>
            </a:r>
            <a:endParaRPr lang="sr-Latn-RS" sz="2000" b="0" i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0" i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рекомерно штетно УВ зрачење не утиче само на живи свет, већ и на неке материјале употребљене на грађевинама, на боје, гуму, дрво и пластику, односно убрзава њихово распадање.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C4B7E6-8257-98A5-1E30-B106EDB27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11" y="3947831"/>
            <a:ext cx="4935026" cy="2777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8661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CA934-3B49-2B40-40E4-6E5ED603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zzy Ozone - Sinhronizovan">
            <a:hlinkClick r:id="" action="ppaction://media"/>
            <a:extLst>
              <a:ext uri="{FF2B5EF4-FFF2-40B4-BE49-F238E27FC236}">
                <a16:creationId xmlns:a16="http://schemas.microsoft.com/office/drawing/2014/main" xmlns="" id="{89E00404-EC0C-308B-CDFE-B97B9F389C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03511" cy="6835867"/>
          </a:xfrm>
        </p:spPr>
      </p:pic>
    </p:spTree>
    <p:extLst>
      <p:ext uri="{BB962C8B-B14F-4D97-AF65-F5344CB8AC3E}">
        <p14:creationId xmlns:p14="http://schemas.microsoft.com/office/powerpoint/2010/main" val="38776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Hands holding a blue planet&#10;&#10;Description automatically generated">
            <a:extLst>
              <a:ext uri="{FF2B5EF4-FFF2-40B4-BE49-F238E27FC236}">
                <a16:creationId xmlns:a16="http://schemas.microsoft.com/office/drawing/2014/main" xmlns="" id="{9E537366-6B9D-4504-247C-79BA6FB6C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3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30A076-2613-22D7-9ACF-8D3EDFDC7DC8}"/>
              </a:ext>
            </a:extLst>
          </p:cNvPr>
          <p:cNvSpPr txBox="1"/>
          <p:nvPr/>
        </p:nvSpPr>
        <p:spPr>
          <a:xfrm>
            <a:off x="359283" y="2277241"/>
            <a:ext cx="3438906" cy="48286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Надам</a:t>
            </a:r>
            <a:r>
              <a:rPr lang="sr-Cyrl-RS" sz="360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је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мотивисало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r-Cyrl-RS" sz="36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ас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заједно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смањимо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оште</a:t>
            </a:r>
            <a:r>
              <a:rPr lang="sr-Cyrl-RS" sz="3600">
                <a:latin typeface="Times New Roman" panose="02020603050405020304" pitchFamily="18" charset="0"/>
                <a:cs typeface="Times New Roman" panose="02020603050405020304" pitchFamily="18" charset="0"/>
              </a:rPr>
              <a:t>ћ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ење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озонског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омотача</a:t>
            </a:r>
            <a:r>
              <a:rPr lang="sr-Cyrl-R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8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the earth from space&#10;&#10;Description automatically generated">
            <a:extLst>
              <a:ext uri="{FF2B5EF4-FFF2-40B4-BE49-F238E27FC236}">
                <a16:creationId xmlns:a16="http://schemas.microsoft.com/office/drawing/2014/main" xmlns="" id="{96115EE0-0E4E-9E52-03FD-73136368B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65" b="11069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B20355-FFE8-174F-290A-CA6526C3795C}"/>
              </a:ext>
            </a:extLst>
          </p:cNvPr>
          <p:cNvSpPr txBox="1"/>
          <p:nvPr/>
        </p:nvSpPr>
        <p:spPr>
          <a:xfrm>
            <a:off x="530399" y="3710603"/>
            <a:ext cx="9210497" cy="23952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Хвала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r-Cyrl-RS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ам </a:t>
            </a:r>
            <a:r>
              <a:rPr lang="sr-Cyrl-RS" sz="2800">
                <a:latin typeface="Times New Roman" panose="02020603050405020304" pitchFamily="18" charset="0"/>
                <a:cs typeface="Times New Roman" panose="02020603050405020304" pitchFamily="18" charset="0"/>
              </a:rPr>
              <a:t>што сте одвојили ваше драгоцено време, да погледамо ову презентацију и заједно се потрудимо да сачувамо нашу планету</a:t>
            </a:r>
            <a:r>
              <a:rPr lang="sr-Cyrl-RS" sz="2800"/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EBF6BD-115E-0694-41CA-C6FE1FC3CE8F}"/>
              </a:ext>
            </a:extLst>
          </p:cNvPr>
          <p:cNvSpPr txBox="1"/>
          <p:nvPr/>
        </p:nvSpPr>
        <p:spPr>
          <a:xfrm>
            <a:off x="5590646" y="5595937"/>
            <a:ext cx="6540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FEE1F5-96D9-2C31-0B2C-7BE9FF68AF44}"/>
              </a:ext>
            </a:extLst>
          </p:cNvPr>
          <p:cNvSpPr txBox="1"/>
          <p:nvPr/>
        </p:nvSpPr>
        <p:spPr>
          <a:xfrm>
            <a:off x="4979458" y="6191250"/>
            <a:ext cx="72178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Презентацију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радили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 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Дуканац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Живадин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Мијаиловић</a:t>
            </a:r>
          </a:p>
        </p:txBody>
      </p:sp>
    </p:spTree>
    <p:extLst>
      <p:ext uri="{BB962C8B-B14F-4D97-AF65-F5344CB8AC3E}">
        <p14:creationId xmlns:p14="http://schemas.microsoft.com/office/powerpoint/2010/main" val="237805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toon of a globe with a magnifying glass&#10;&#10;Description automatically generated">
            <a:extLst>
              <a:ext uri="{FF2B5EF4-FFF2-40B4-BE49-F238E27FC236}">
                <a16:creationId xmlns:a16="http://schemas.microsoft.com/office/drawing/2014/main" xmlns="" id="{B6C46CE0-4EA2-DB4A-A3E6-77FC30035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169"/>
          <a:stretch/>
        </p:blipFill>
        <p:spPr>
          <a:xfrm>
            <a:off x="4918640" y="69971"/>
            <a:ext cx="7323527" cy="3425149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xmlns="" id="{7BEA8DE1-4D71-645C-553A-6622315D9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15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464A05CB-F477-315C-F54C-FC1CBD8C2E5A}"/>
              </a:ext>
            </a:extLst>
          </p:cNvPr>
          <p:cNvSpPr txBox="1"/>
          <p:nvPr/>
        </p:nvSpPr>
        <p:spPr>
          <a:xfrm>
            <a:off x="448056" y="2212848"/>
            <a:ext cx="4832803" cy="3964114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Генерална скупштина УН је 199</a:t>
            </a:r>
            <a:r>
              <a:rPr lang="sr-Latn-R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године прогласила 16. септембар Међународним даном очувања озонског омотача, у знак сећања на датум потписивања Монтреалског протокола о супстанцама које оштећују озонски омотач 1987. године (резолуција 49/114).</a:t>
            </a:r>
          </a:p>
        </p:txBody>
      </p:sp>
    </p:spTree>
    <p:extLst>
      <p:ext uri="{BB962C8B-B14F-4D97-AF65-F5344CB8AC3E}">
        <p14:creationId xmlns:p14="http://schemas.microsoft.com/office/powerpoint/2010/main" val="220085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4D8A9F-4111-D353-09AC-8DE0D00154AE}"/>
              </a:ext>
            </a:extLst>
          </p:cNvPr>
          <p:cNvSpPr txBox="1"/>
          <p:nvPr/>
        </p:nvSpPr>
        <p:spPr>
          <a:xfrm>
            <a:off x="411480" y="685381"/>
            <a:ext cx="4498998" cy="8516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Шта је озон</a:t>
            </a:r>
            <a:r>
              <a:rPr lang="sr-Latn-RS" sz="34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en-US" sz="34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3FCCB-E6B4-78DA-4AB8-F529B1BEBF3C}"/>
              </a:ext>
            </a:extLst>
          </p:cNvPr>
          <p:cNvSpPr txBox="1"/>
          <p:nvPr/>
        </p:nvSpPr>
        <p:spPr>
          <a:xfrm>
            <a:off x="411479" y="1596731"/>
            <a:ext cx="4498848" cy="52612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Озон је гас бледоплаве боје, троатомни облик кисеоника (О</a:t>
            </a:r>
            <a:r>
              <a:rPr lang="ru-RU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sr-Latn-R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Озон је врло препознатљивог мириса који се може јавити после грмљавине или око електричних уређаја који варниче</a:t>
            </a:r>
            <a:r>
              <a:rPr lang="sr-Latn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Настаје у горњим слојевима атмосфере под снажним дејством ултраљубичастог (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зрачења које долази са Сунца. Сунчево зрачење разбија „нормалне” (двоатомске) молекуле кисеоника, отпуштајући слободне атоме, од којих се неки везују са другим молекулима кисеоника који нису разложени, стварајући молекуле озона.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На овај начин се ствара око 90% озона у атмосфери.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lanet with buildings around it&#10;&#10;Description automatically generated">
            <a:extLst>
              <a:ext uri="{FF2B5EF4-FFF2-40B4-BE49-F238E27FC236}">
                <a16:creationId xmlns:a16="http://schemas.microsoft.com/office/drawing/2014/main" xmlns="" id="{DE23E229-6B89-E434-B48D-C3253C4DE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" r="1" b="1"/>
          <a:stretch/>
        </p:blipFill>
        <p:spPr>
          <a:xfrm>
            <a:off x="4966466" y="10"/>
            <a:ext cx="7225534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1A991F-8EE7-D971-0AA4-748009D91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/>
          <a:stretch/>
        </p:blipFill>
        <p:spPr>
          <a:xfrm>
            <a:off x="6096000" y="1396181"/>
            <a:ext cx="5616123" cy="3627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58E61-E85B-8DA4-820C-B39005F46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76" y="699422"/>
            <a:ext cx="5798573" cy="49836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Озон</a:t>
            </a:r>
            <a:r>
              <a:rPr lang="ru-RU" sz="36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је услов живота на Земљи.</a:t>
            </a:r>
            <a:br>
              <a:rPr lang="ru-RU" sz="36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Обавијен око наше планете високо у атмосфери попут невидљивог штита, његов задатак је да филтрира смртоносне сунчеве зраке, пропуштајући само онај део спектра који није кобан по живи свет Земље.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9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836A1-F184-1E9D-DF3E-857D143D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222199"/>
            <a:ext cx="4345858" cy="755598"/>
          </a:xfrm>
        </p:spPr>
        <p:txBody>
          <a:bodyPr>
            <a:normAutofit/>
          </a:bodyPr>
          <a:lstStyle/>
          <a:p>
            <a:r>
              <a:rPr lang="sr-Cyrl-RS" sz="4400">
                <a:latin typeface="Times New Roman" panose="02020603050405020304" pitchFamily="18" charset="0"/>
                <a:cs typeface="Times New Roman" panose="02020603050405020304" pitchFamily="18" charset="0"/>
              </a:rPr>
              <a:t>Озонски омотач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E9206E-3961-FFF6-552F-20FCFC622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84" y="1081547"/>
            <a:ext cx="5368413" cy="5427407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висини између 15-55 км изнад површине Земље у слоју атмосфере који се назива стратосфера ствара се озон.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Овај слој озона у доњем слоју стратосфере, назива се </a:t>
            </a:r>
            <a:r>
              <a:rPr lang="ru-RU" sz="2000" b="1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озонски омотач</a:t>
            </a: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Овај штит апсорбује 93-99% Сунчевог зрачења високих фреквенција које је штетно за живи свет на Земљи.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Међутим, постоји озон и у нижим слојевима атмосфере, тачније у тропосфери. Овај приземни озон је за разлику од оног у вишем слоју атмосфере, врло штетан.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Последица је емисија издувних гасова возила и других антропогених извора. Саставни је део градског смога, изазива дисајне проблеме код људи и успорава раст и развој биљака.</a:t>
            </a:r>
            <a:endParaRPr lang="ru-RU" sz="20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832F05-9872-F69C-8FB1-47E8B29F1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45" y="144495"/>
            <a:ext cx="5006774" cy="656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799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xmlns="" id="{8D0D6D3E-D7F9-4591-9CA9-DDF4DB1F73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5F6011-515B-708D-079C-7474EBFA0FCE}"/>
              </a:ext>
            </a:extLst>
          </p:cNvPr>
          <p:cNvSpPr txBox="1"/>
          <p:nvPr/>
        </p:nvSpPr>
        <p:spPr>
          <a:xfrm>
            <a:off x="457201" y="1565980"/>
            <a:ext cx="5131883" cy="475616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2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Научници су још 1970. године открили да је слој озонског омотача све „тањи“ у области изнад јужног пола. Ова промена у озонском омотачу означена је као „озонска рупа“</a:t>
            </a:r>
            <a:r>
              <a:rPr lang="sr-Latn-RS" sz="32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4C9F2B0-1044-46EB-8AEB-C3BFFDE6C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D28B54C3-B57B-472A-B96E-1FCB67093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DB3C429-F8DA-49B9-AF84-21996FCF7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green planet&#10;&#10;Description automatically generated">
            <a:extLst>
              <a:ext uri="{FF2B5EF4-FFF2-40B4-BE49-F238E27FC236}">
                <a16:creationId xmlns:a16="http://schemas.microsoft.com/office/drawing/2014/main" xmlns="" id="{E51EA284-8203-42BC-C74E-0AEB00BC2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3" r="7177" b="1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663F9B-2A3F-569B-3068-38DF3751BFC1}"/>
              </a:ext>
            </a:extLst>
          </p:cNvPr>
          <p:cNvSpPr txBox="1"/>
          <p:nvPr/>
        </p:nvSpPr>
        <p:spPr>
          <a:xfrm>
            <a:off x="6657715" y="503735"/>
            <a:ext cx="4195673" cy="53797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chemeClr val="tx1">
                  <a:alpha val="8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03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lanet earth with arrows pointing to the earth&#10;&#10;Description automatically generated">
            <a:extLst>
              <a:ext uri="{FF2B5EF4-FFF2-40B4-BE49-F238E27FC236}">
                <a16:creationId xmlns:a16="http://schemas.microsoft.com/office/drawing/2014/main" xmlns="" id="{C8EAE092-9BE0-58A2-E75F-F0A66EE1F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8" r="1213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E52E197-09AA-7EFB-7F6D-3A165F6B2A2D}"/>
              </a:ext>
            </a:extLst>
          </p:cNvPr>
          <p:cNvSpPr txBox="1"/>
          <p:nvPr/>
        </p:nvSpPr>
        <p:spPr>
          <a:xfrm>
            <a:off x="0" y="776747"/>
            <a:ext cx="5441287" cy="5626357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„Озонске рупе” узрокују супстанце које оштећују озон (а које су производ људских активности) назване заједничким именом 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ODS 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ozone depleting substances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sr-Cyrl-R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У њих спадају:</a:t>
            </a:r>
          </a:p>
          <a:p>
            <a:pPr marL="3429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r-Cyrl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фреони</a:t>
            </a: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(гас који се налази у замрзивачима, фрижидерима, дезодорансима)</a:t>
            </a:r>
          </a:p>
          <a:p>
            <a:pPr marL="3429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Cyrl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халони</a:t>
            </a: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(најчешће се користе у апаратима за гашење пожара)</a:t>
            </a:r>
          </a:p>
          <a:p>
            <a:pPr marL="3429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r-Cyrl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метил-бромид</a:t>
            </a: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(користи се у пољопривреди као пестицид) </a:t>
            </a:r>
          </a:p>
          <a:p>
            <a:pPr marL="3429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Cyrl-R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различите врсте растварача</a:t>
            </a:r>
            <a:r>
              <a:rPr lang="sr-Cyrl-RS" sz="2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Поред поменутих антропогених (људских) извора, постоје и природни извори који емитују супстанце опасне по озонски омотач. То су на пример велики пожари и вулканске ерупције.</a:t>
            </a:r>
            <a:endParaRPr lang="sr-Cyrl-R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9447EC-562C-339A-4092-96A6C2AD1516}"/>
              </a:ext>
            </a:extLst>
          </p:cNvPr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8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the earth from space&#10;&#10;Description automatically generated">
            <a:extLst>
              <a:ext uri="{FF2B5EF4-FFF2-40B4-BE49-F238E27FC236}">
                <a16:creationId xmlns:a16="http://schemas.microsoft.com/office/drawing/2014/main" xmlns="" id="{4EDC3C2C-BCBA-188D-4071-28E8862C0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43" b="-1"/>
          <a:stretch/>
        </p:blipFill>
        <p:spPr>
          <a:xfrm>
            <a:off x="612518" y="1536067"/>
            <a:ext cx="4793644" cy="3792427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9B991AFC-21D0-28BD-C527-F66B1B56F8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64608" y="74723"/>
            <a:ext cx="1821184" cy="2084383"/>
            <a:chOff x="10264608" y="74723"/>
            <a:chExt cx="1821184" cy="208438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4420C61-30B9-D26F-6720-C32154CA34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1465047" flipV="1">
              <a:off x="11636678" y="400406"/>
              <a:ext cx="413532" cy="368654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760044"/>
                <a:gd name="connsiteY0" fmla="*/ 300 h 4964247"/>
                <a:gd name="connsiteX1" fmla="*/ 3813909 w 4760044"/>
                <a:gd name="connsiteY1" fmla="*/ 619239 h 4964247"/>
                <a:gd name="connsiteX2" fmla="*/ 4735908 w 4760044"/>
                <a:gd name="connsiteY2" fmla="*/ 1906206 h 4964247"/>
                <a:gd name="connsiteX3" fmla="*/ 4451030 w 4760044"/>
                <a:gd name="connsiteY3" fmla="*/ 3809387 h 4964247"/>
                <a:gd name="connsiteX4" fmla="*/ 3419865 w 4760044"/>
                <a:gd name="connsiteY4" fmla="*/ 4845155 h 4964247"/>
                <a:gd name="connsiteX5" fmla="*/ 1074535 w 4760044"/>
                <a:gd name="connsiteY5" fmla="*/ 4657536 h 4964247"/>
                <a:gd name="connsiteX6" fmla="*/ 33359 w 4760044"/>
                <a:gd name="connsiteY6" fmla="*/ 2995965 h 4964247"/>
                <a:gd name="connsiteX7" fmla="*/ 592137 w 4760044"/>
                <a:gd name="connsiteY7" fmla="*/ 806156 h 4964247"/>
                <a:gd name="connsiteX8" fmla="*/ 2649000 w 4760044"/>
                <a:gd name="connsiteY8" fmla="*/ 300 h 4964247"/>
                <a:gd name="connsiteX0" fmla="*/ 2649000 w 4849477"/>
                <a:gd name="connsiteY0" fmla="*/ -2 h 4963945"/>
                <a:gd name="connsiteX1" fmla="*/ 4735908 w 4849477"/>
                <a:gd name="connsiteY1" fmla="*/ 1905904 h 4963945"/>
                <a:gd name="connsiteX2" fmla="*/ 4451030 w 4849477"/>
                <a:gd name="connsiteY2" fmla="*/ 3809085 h 4963945"/>
                <a:gd name="connsiteX3" fmla="*/ 3419865 w 4849477"/>
                <a:gd name="connsiteY3" fmla="*/ 4844853 h 4963945"/>
                <a:gd name="connsiteX4" fmla="*/ 1074535 w 4849477"/>
                <a:gd name="connsiteY4" fmla="*/ 4657234 h 4963945"/>
                <a:gd name="connsiteX5" fmla="*/ 33359 w 4849477"/>
                <a:gd name="connsiteY5" fmla="*/ 2995663 h 4963945"/>
                <a:gd name="connsiteX6" fmla="*/ 592137 w 4849477"/>
                <a:gd name="connsiteY6" fmla="*/ 805854 h 4963945"/>
                <a:gd name="connsiteX7" fmla="*/ 2649000 w 4849477"/>
                <a:gd name="connsiteY7" fmla="*/ -2 h 4963945"/>
                <a:gd name="connsiteX0" fmla="*/ 2649000 w 4859466"/>
                <a:gd name="connsiteY0" fmla="*/ -2 h 5536260"/>
                <a:gd name="connsiteX1" fmla="*/ 4735908 w 4859466"/>
                <a:gd name="connsiteY1" fmla="*/ 1905904 h 5536260"/>
                <a:gd name="connsiteX2" fmla="*/ 4451030 w 4859466"/>
                <a:gd name="connsiteY2" fmla="*/ 3809085 h 5536260"/>
                <a:gd name="connsiteX3" fmla="*/ 3067466 w 4859466"/>
                <a:gd name="connsiteY3" fmla="*/ 5491001 h 5536260"/>
                <a:gd name="connsiteX4" fmla="*/ 1074535 w 4859466"/>
                <a:gd name="connsiteY4" fmla="*/ 4657234 h 5536260"/>
                <a:gd name="connsiteX5" fmla="*/ 33359 w 4859466"/>
                <a:gd name="connsiteY5" fmla="*/ 2995663 h 5536260"/>
                <a:gd name="connsiteX6" fmla="*/ 592137 w 4859466"/>
                <a:gd name="connsiteY6" fmla="*/ 805854 h 5536260"/>
                <a:gd name="connsiteX7" fmla="*/ 2649000 w 4859466"/>
                <a:gd name="connsiteY7" fmla="*/ -2 h 5536260"/>
                <a:gd name="connsiteX0" fmla="*/ 2780481 w 4861205"/>
                <a:gd name="connsiteY0" fmla="*/ -2 h 5864449"/>
                <a:gd name="connsiteX1" fmla="*/ 4737647 w 4861205"/>
                <a:gd name="connsiteY1" fmla="*/ 2234093 h 5864449"/>
                <a:gd name="connsiteX2" fmla="*/ 4452769 w 4861205"/>
                <a:gd name="connsiteY2" fmla="*/ 4137274 h 5864449"/>
                <a:gd name="connsiteX3" fmla="*/ 3069205 w 4861205"/>
                <a:gd name="connsiteY3" fmla="*/ 5819190 h 5864449"/>
                <a:gd name="connsiteX4" fmla="*/ 1076274 w 4861205"/>
                <a:gd name="connsiteY4" fmla="*/ 4985423 h 5864449"/>
                <a:gd name="connsiteX5" fmla="*/ 35098 w 4861205"/>
                <a:gd name="connsiteY5" fmla="*/ 3323852 h 5864449"/>
                <a:gd name="connsiteX6" fmla="*/ 593876 w 4861205"/>
                <a:gd name="connsiteY6" fmla="*/ 1134043 h 5864449"/>
                <a:gd name="connsiteX7" fmla="*/ 2780481 w 4861205"/>
                <a:gd name="connsiteY7" fmla="*/ -2 h 586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1205" h="5864449">
                  <a:moveTo>
                    <a:pt x="2780481" y="-2"/>
                  </a:moveTo>
                  <a:cubicBezTo>
                    <a:pt x="3471109" y="183340"/>
                    <a:pt x="4437309" y="1599245"/>
                    <a:pt x="4737647" y="2234093"/>
                  </a:cubicBezTo>
                  <a:cubicBezTo>
                    <a:pt x="5037985" y="2868941"/>
                    <a:pt x="4730843" y="3539758"/>
                    <a:pt x="4452769" y="4137274"/>
                  </a:cubicBezTo>
                  <a:cubicBezTo>
                    <a:pt x="4174695" y="4734790"/>
                    <a:pt x="3382031" y="5704221"/>
                    <a:pt x="3069205" y="5819190"/>
                  </a:cubicBezTo>
                  <a:cubicBezTo>
                    <a:pt x="2358359" y="6040255"/>
                    <a:pt x="1581959" y="5401313"/>
                    <a:pt x="1076274" y="4985423"/>
                  </a:cubicBezTo>
                  <a:cubicBezTo>
                    <a:pt x="570590" y="4569533"/>
                    <a:pt x="146935" y="3953087"/>
                    <a:pt x="35098" y="3323852"/>
                  </a:cubicBezTo>
                  <a:cubicBezTo>
                    <a:pt x="-92687" y="2646770"/>
                    <a:pt x="136312" y="1688019"/>
                    <a:pt x="593876" y="1134043"/>
                  </a:cubicBezTo>
                  <a:cubicBezTo>
                    <a:pt x="1051440" y="580067"/>
                    <a:pt x="2127808" y="30746"/>
                    <a:pt x="2780481" y="-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38505720-2558-A390-8612-99A55D48F4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720743B-9C97-37DF-D56A-D2A9E750BD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39C3539A-A126-556F-3B61-690C785C7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9842612" flipH="1" flipV="1">
              <a:off x="10264608" y="74723"/>
              <a:ext cx="1083994" cy="1037613"/>
            </a:xfrm>
            <a:custGeom>
              <a:avLst/>
              <a:gdLst>
                <a:gd name="connsiteX0" fmla="*/ 886520 w 1083994"/>
                <a:gd name="connsiteY0" fmla="*/ 0 h 1037613"/>
                <a:gd name="connsiteX1" fmla="*/ 990233 w 1083994"/>
                <a:gd name="connsiteY1" fmla="*/ 29654 h 1037613"/>
                <a:gd name="connsiteX2" fmla="*/ 993535 w 1083994"/>
                <a:gd name="connsiteY2" fmla="*/ 43082 h 1037613"/>
                <a:gd name="connsiteX3" fmla="*/ 1051675 w 1083994"/>
                <a:gd name="connsiteY3" fmla="*/ 356973 h 1037613"/>
                <a:gd name="connsiteX4" fmla="*/ 1083975 w 1083994"/>
                <a:gd name="connsiteY4" fmla="*/ 602023 h 1037613"/>
                <a:gd name="connsiteX5" fmla="*/ 966613 w 1083994"/>
                <a:gd name="connsiteY5" fmla="*/ 901753 h 1037613"/>
                <a:gd name="connsiteX6" fmla="*/ 713135 w 1083994"/>
                <a:gd name="connsiteY6" fmla="*/ 1026319 h 1037613"/>
                <a:gd name="connsiteX7" fmla="*/ 318855 w 1083994"/>
                <a:gd name="connsiteY7" fmla="*/ 989106 h 1037613"/>
                <a:gd name="connsiteX8" fmla="*/ 128776 w 1083994"/>
                <a:gd name="connsiteY8" fmla="*/ 649273 h 1037613"/>
                <a:gd name="connsiteX9" fmla="*/ 0 w 1083994"/>
                <a:gd name="connsiteY9" fmla="*/ 49738 h 1037613"/>
                <a:gd name="connsiteX10" fmla="*/ 620956 w 1083994"/>
                <a:gd name="connsiteY10" fmla="*/ 642355 h 1037613"/>
                <a:gd name="connsiteX11" fmla="*/ 886064 w 1083994"/>
                <a:gd name="connsiteY11" fmla="*/ 1039 h 103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3">
                  <a:moveTo>
                    <a:pt x="886520" y="0"/>
                  </a:moveTo>
                  <a:lnTo>
                    <a:pt x="990233" y="29654"/>
                  </a:lnTo>
                  <a:lnTo>
                    <a:pt x="993535" y="43082"/>
                  </a:lnTo>
                  <a:cubicBezTo>
                    <a:pt x="1016489" y="140998"/>
                    <a:pt x="1041157" y="264776"/>
                    <a:pt x="1051675" y="356973"/>
                  </a:cubicBezTo>
                  <a:lnTo>
                    <a:pt x="1083975" y="602023"/>
                  </a:lnTo>
                  <a:cubicBezTo>
                    <a:pt x="1084789" y="765231"/>
                    <a:pt x="1059669" y="806637"/>
                    <a:pt x="966613" y="901753"/>
                  </a:cubicBezTo>
                  <a:cubicBezTo>
                    <a:pt x="910153" y="966250"/>
                    <a:pt x="821095" y="1011760"/>
                    <a:pt x="713135" y="1026319"/>
                  </a:cubicBezTo>
                  <a:cubicBezTo>
                    <a:pt x="605175" y="1040878"/>
                    <a:pt x="416248" y="1051946"/>
                    <a:pt x="318855" y="989106"/>
                  </a:cubicBezTo>
                  <a:cubicBezTo>
                    <a:pt x="221462" y="926265"/>
                    <a:pt x="147001" y="727446"/>
                    <a:pt x="128776" y="649273"/>
                  </a:cubicBezTo>
                  <a:cubicBezTo>
                    <a:pt x="93895" y="519198"/>
                    <a:pt x="28063" y="235695"/>
                    <a:pt x="0" y="49738"/>
                  </a:cubicBezTo>
                  <a:cubicBezTo>
                    <a:pt x="152500" y="20987"/>
                    <a:pt x="429040" y="429202"/>
                    <a:pt x="620956" y="642355"/>
                  </a:cubicBezTo>
                  <a:cubicBezTo>
                    <a:pt x="695371" y="468649"/>
                    <a:pt x="814439" y="166732"/>
                    <a:pt x="886064" y="103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E5089FB1-F28D-0DD0-436F-D094F3C823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9842612" flipH="1" flipV="1">
              <a:off x="10264609" y="74723"/>
              <a:ext cx="1083994" cy="1037611"/>
            </a:xfrm>
            <a:custGeom>
              <a:avLst/>
              <a:gdLst>
                <a:gd name="connsiteX0" fmla="*/ 886519 w 1083994"/>
                <a:gd name="connsiteY0" fmla="*/ 0 h 1037611"/>
                <a:gd name="connsiteX1" fmla="*/ 990233 w 1083994"/>
                <a:gd name="connsiteY1" fmla="*/ 29654 h 1037611"/>
                <a:gd name="connsiteX2" fmla="*/ 993535 w 1083994"/>
                <a:gd name="connsiteY2" fmla="*/ 43080 h 1037611"/>
                <a:gd name="connsiteX3" fmla="*/ 1051675 w 1083994"/>
                <a:gd name="connsiteY3" fmla="*/ 356971 h 1037611"/>
                <a:gd name="connsiteX4" fmla="*/ 1083975 w 1083994"/>
                <a:gd name="connsiteY4" fmla="*/ 602021 h 1037611"/>
                <a:gd name="connsiteX5" fmla="*/ 966613 w 1083994"/>
                <a:gd name="connsiteY5" fmla="*/ 901751 h 1037611"/>
                <a:gd name="connsiteX6" fmla="*/ 713135 w 1083994"/>
                <a:gd name="connsiteY6" fmla="*/ 1026317 h 1037611"/>
                <a:gd name="connsiteX7" fmla="*/ 318855 w 1083994"/>
                <a:gd name="connsiteY7" fmla="*/ 989104 h 1037611"/>
                <a:gd name="connsiteX8" fmla="*/ 128776 w 1083994"/>
                <a:gd name="connsiteY8" fmla="*/ 649271 h 1037611"/>
                <a:gd name="connsiteX9" fmla="*/ 0 w 1083994"/>
                <a:gd name="connsiteY9" fmla="*/ 49736 h 1037611"/>
                <a:gd name="connsiteX10" fmla="*/ 620956 w 1083994"/>
                <a:gd name="connsiteY10" fmla="*/ 642353 h 1037611"/>
                <a:gd name="connsiteX11" fmla="*/ 886064 w 1083994"/>
                <a:gd name="connsiteY11" fmla="*/ 1037 h 103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1">
                  <a:moveTo>
                    <a:pt x="886519" y="0"/>
                  </a:moveTo>
                  <a:lnTo>
                    <a:pt x="990233" y="29654"/>
                  </a:lnTo>
                  <a:lnTo>
                    <a:pt x="993535" y="43080"/>
                  </a:lnTo>
                  <a:cubicBezTo>
                    <a:pt x="1016489" y="140996"/>
                    <a:pt x="1041157" y="264774"/>
                    <a:pt x="1051675" y="356971"/>
                  </a:cubicBezTo>
                  <a:lnTo>
                    <a:pt x="1083975" y="602021"/>
                  </a:lnTo>
                  <a:cubicBezTo>
                    <a:pt x="1084789" y="765229"/>
                    <a:pt x="1059669" y="806635"/>
                    <a:pt x="966613" y="901751"/>
                  </a:cubicBezTo>
                  <a:cubicBezTo>
                    <a:pt x="910153" y="966248"/>
                    <a:pt x="821095" y="1011758"/>
                    <a:pt x="713135" y="1026317"/>
                  </a:cubicBezTo>
                  <a:cubicBezTo>
                    <a:pt x="605175" y="1040876"/>
                    <a:pt x="416248" y="1051944"/>
                    <a:pt x="318855" y="989104"/>
                  </a:cubicBezTo>
                  <a:cubicBezTo>
                    <a:pt x="221462" y="926263"/>
                    <a:pt x="147001" y="727444"/>
                    <a:pt x="128776" y="649271"/>
                  </a:cubicBezTo>
                  <a:cubicBezTo>
                    <a:pt x="93895" y="519196"/>
                    <a:pt x="28063" y="235693"/>
                    <a:pt x="0" y="49736"/>
                  </a:cubicBezTo>
                  <a:cubicBezTo>
                    <a:pt x="152500" y="20985"/>
                    <a:pt x="429040" y="429200"/>
                    <a:pt x="620956" y="642353"/>
                  </a:cubicBezTo>
                  <a:cubicBezTo>
                    <a:pt x="695371" y="468647"/>
                    <a:pt x="814439" y="166730"/>
                    <a:pt x="886064" y="103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6127E8-E598-ED49-6FB8-E10FA2622B3D}"/>
              </a:ext>
            </a:extLst>
          </p:cNvPr>
          <p:cNvSpPr txBox="1"/>
          <p:nvPr/>
        </p:nvSpPr>
        <p:spPr>
          <a:xfrm>
            <a:off x="6096000" y="1195508"/>
            <a:ext cx="4532671" cy="49742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Током вулканских ерупција ослобађа се гас сумпор-диоксид који се претвара у аеросол суморне киселине и на тај начин оштећује озонски омотач.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Такође угљен диоксид који се ослобађа током шумских пожара оштећује озонски омотач.</a:t>
            </a:r>
            <a:endParaRPr lang="ru-RU" sz="24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0" i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 ови природни утицаји на омотач су много мањи и краткотрајнији него људски.</a:t>
            </a:r>
            <a:endParaRPr lang="en-US" sz="240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2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 descr="Hands holding a blue planet&#10;&#10;Description automatically generated">
            <a:extLst>
              <a:ext uri="{FF2B5EF4-FFF2-40B4-BE49-F238E27FC236}">
                <a16:creationId xmlns:a16="http://schemas.microsoft.com/office/drawing/2014/main" xmlns="" id="{C36AB8C8-F0F9-0ABF-96F3-C9F8E2530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00"/>
          <a:stretch/>
        </p:blipFill>
        <p:spPr>
          <a:xfrm>
            <a:off x="0" y="0"/>
            <a:ext cx="9947077" cy="685800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xmlns="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1D0633-9112-293F-BD8B-636733E8FE99}"/>
              </a:ext>
            </a:extLst>
          </p:cNvPr>
          <p:cNvSpPr txBox="1"/>
          <p:nvPr/>
        </p:nvSpPr>
        <p:spPr>
          <a:xfrm>
            <a:off x="7765229" y="1995948"/>
            <a:ext cx="4139206" cy="300867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Plain">
              <a:avLst/>
            </a:prstTxWarp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2400" i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шта ми као појединци у својој свакодневици можемо применити и на тај начин дати свој допринос очувању озонског омотача?</a:t>
            </a:r>
            <a:endParaRPr lang="en-US" sz="240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7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</TotalTime>
  <Words>532</Words>
  <Application>Microsoft Office PowerPoint</Application>
  <PresentationFormat>Widescreen</PresentationFormat>
  <Paragraphs>61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Meiryo</vt:lpstr>
      <vt:lpstr>Times New Roman</vt:lpstr>
      <vt:lpstr>Wingdings</vt:lpstr>
      <vt:lpstr>Office Theme</vt:lpstr>
      <vt:lpstr>16. Септембар  - Међународни дан заштите озонског омотача  </vt:lpstr>
      <vt:lpstr>PowerPoint Presentation</vt:lpstr>
      <vt:lpstr>PowerPoint Presentation</vt:lpstr>
      <vt:lpstr>Озон је услов живота на Земљи. Обавијен око наше планете високо у атмосфери попут невидљивог штита, његов задатак је да филтрира смртоносне сунчеве зраке, пропуштајући само онај део спектра који није кобан по живи свет Земље.</vt:lpstr>
      <vt:lpstr>Озонски омотач</vt:lpstr>
      <vt:lpstr>PowerPoint Presentation</vt:lpstr>
      <vt:lpstr>PowerPoint Presentation</vt:lpstr>
      <vt:lpstr>PowerPoint Presentation</vt:lpstr>
      <vt:lpstr>PowerPoint Presentation</vt:lpstr>
      <vt:lpstr>За одржавање домаћинстава треба одабрати производе са натписима toxic free или природне производе, као што су лимунтус и сода бикарбона.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38161</dc:creator>
  <cp:lastModifiedBy>381611131226</cp:lastModifiedBy>
  <cp:revision>11</cp:revision>
  <dcterms:created xsi:type="dcterms:W3CDTF">2023-09-11T12:55:57Z</dcterms:created>
  <dcterms:modified xsi:type="dcterms:W3CDTF">2023-09-21T15:11:02Z</dcterms:modified>
</cp:coreProperties>
</file>