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Umereni stil 2 – Naglašav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elj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7/31/2023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7/31/2023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7/31/2023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7/31/2023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A4143B3-4B44-75C2-15EE-C1B66D043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94" y="461138"/>
            <a:ext cx="10453749" cy="4214771"/>
          </a:xfrm>
        </p:spPr>
        <p:txBody>
          <a:bodyPr/>
          <a:lstStyle/>
          <a:p>
            <a:r>
              <a:rPr lang="az-Cyrl-AZ" b="1" dirty="0"/>
              <a:t>Школска 2022/23</a:t>
            </a:r>
            <a:r>
              <a:rPr lang="x-none" b="1" dirty="0"/>
              <a:t>.</a:t>
            </a:r>
            <a:r>
              <a:rPr lang="az-Cyrl-AZ" b="1" dirty="0"/>
              <a:t> година</a:t>
            </a:r>
            <a:r>
              <a:rPr lang="x-none" b="1" dirty="0"/>
              <a:t> </a:t>
            </a:r>
            <a:r>
              <a:rPr lang="sr-Latn-RS" b="1" dirty="0"/>
              <a:t/>
            </a:r>
            <a:br>
              <a:rPr lang="sr-Latn-RS" b="1" dirty="0"/>
            </a:br>
            <a:r>
              <a:rPr lang="sr-Latn-RS" b="1" dirty="0"/>
              <a:t/>
            </a:r>
            <a:br>
              <a:rPr lang="sr-Latn-RS" b="1" dirty="0"/>
            </a:br>
            <a:r>
              <a:rPr lang="sr-Latn-RS" b="1" dirty="0"/>
              <a:t/>
            </a:r>
            <a:br>
              <a:rPr lang="sr-Latn-RS" b="1" dirty="0"/>
            </a:br>
            <a:r>
              <a:rPr lang="sr-Latn-RS" b="1" dirty="0"/>
              <a:t/>
            </a:r>
            <a:br>
              <a:rPr lang="sr-Latn-RS" b="1" dirty="0"/>
            </a:br>
            <a:r>
              <a:rPr lang="x-none" b="1" dirty="0"/>
              <a:t>                   </a:t>
            </a:r>
            <a:r>
              <a:rPr lang="x-none" b="1" i="1" dirty="0">
                <a:solidFill>
                  <a:schemeClr val="accent6">
                    <a:lumMod val="75000"/>
                  </a:schemeClr>
                </a:solidFill>
              </a:rPr>
              <a:t>ОБЕЛЕЖИЛИ СМО...</a:t>
            </a:r>
            <a:endParaRPr lang="sr-Latn-RS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3E2C464-61BF-95DF-4195-F897643EC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988" y="5776850"/>
            <a:ext cx="2474025" cy="1672441"/>
          </a:xfrm>
        </p:spPr>
        <p:txBody>
          <a:bodyPr vert="horz"/>
          <a:lstStyle/>
          <a:p>
            <a:pPr marL="530352" lvl="1" indent="0">
              <a:buNone/>
            </a:pPr>
            <a:endParaRPr lang="sr-Latn-RS" b="1" i="1" u="sng" dirty="0">
              <a:solidFill>
                <a:schemeClr val="accent6">
                  <a:lumMod val="50000"/>
                </a:schemeClr>
              </a:solidFill>
            </a:endParaRPr>
          </a:p>
          <a:p>
            <a:pPr marL="530352" lvl="1" indent="0">
              <a:buNone/>
            </a:pPr>
            <a:endParaRPr lang="sr-Latn-RS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Čuvar mesta za sadržaj 6">
            <a:extLst>
              <a:ext uri="{FF2B5EF4-FFF2-40B4-BE49-F238E27FC236}">
                <a16:creationId xmlns:a16="http://schemas.microsoft.com/office/drawing/2014/main" xmlns="" id="{53663E06-27B3-4AEC-2D38-283ECB2D7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4575" y="5133604"/>
            <a:ext cx="3327568" cy="1187532"/>
          </a:xfrm>
        </p:spPr>
        <p:txBody>
          <a:bodyPr/>
          <a:lstStyle/>
          <a:p>
            <a:pPr marL="0" indent="0">
              <a:buNone/>
            </a:pPr>
            <a:r>
              <a:rPr lang="x-none" dirty="0">
                <a:solidFill>
                  <a:schemeClr val="tx1"/>
                </a:solidFill>
              </a:rPr>
              <a:t>Презентацију припремила:</a:t>
            </a:r>
            <a:endParaRPr lang="sr-Latn-R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x-none" dirty="0">
                <a:solidFill>
                  <a:schemeClr val="tx1"/>
                </a:solidFill>
              </a:rPr>
              <a:t>Николина Миљић, 7. разред</a:t>
            </a:r>
            <a:endParaRPr lang="sr-Latn-R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34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487BC372-7AF7-259B-4AE8-4BAC65875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5662" y="195448"/>
            <a:ext cx="8263332" cy="3428999"/>
          </a:xfrm>
        </p:spPr>
        <p:txBody>
          <a:bodyPr>
            <a:normAutofit/>
          </a:bodyPr>
          <a:lstStyle/>
          <a:p>
            <a:r>
              <a:rPr lang="az-Cyrl-AZ" sz="3600" dirty="0"/>
              <a:t>Васкршњи базар смо такође имали,</a:t>
            </a:r>
            <a:r>
              <a:rPr lang="x-none" sz="3600" dirty="0"/>
              <a:t>   </a:t>
            </a:r>
            <a:r>
              <a:rPr lang="az-Cyrl-AZ" sz="3600" dirty="0"/>
              <a:t>за наше производе сви су се занимали.</a:t>
            </a:r>
            <a:r>
              <a:rPr lang="sr-Latn-RS" sz="3600" dirty="0"/>
              <a:t> </a:t>
            </a:r>
            <a:r>
              <a:rPr lang="az-Cyrl-AZ" sz="3600" dirty="0"/>
              <a:t>Ето,</a:t>
            </a:r>
            <a:r>
              <a:rPr lang="x-none" sz="3600" dirty="0"/>
              <a:t> </a:t>
            </a:r>
            <a:r>
              <a:rPr lang="az-Cyrl-AZ" sz="3600" dirty="0"/>
              <a:t>обележи</a:t>
            </a:r>
            <a:r>
              <a:rPr lang="sr-Latn-RS" sz="3600" dirty="0"/>
              <a:t> </a:t>
            </a:r>
            <a:r>
              <a:rPr lang="az-Cyrl-AZ" sz="3600" dirty="0"/>
              <a:t>смо и тај,</a:t>
            </a:r>
            <a:r>
              <a:rPr lang="x-none" sz="3600" dirty="0"/>
              <a:t> </a:t>
            </a:r>
            <a:r>
              <a:rPr lang="az-Cyrl-AZ" sz="3600" dirty="0"/>
              <a:t>ал'замислите још није крај...</a:t>
            </a:r>
            <a:endParaRPr lang="sr-Latn-RS" sz="3600" dirty="0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54F48225-6B1D-F28B-3D34-54711D046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780" y="2622467"/>
            <a:ext cx="6073734" cy="4136151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F058283E-8600-3AC8-518D-2DED9D5D0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4804" y="1929740"/>
            <a:ext cx="3488377" cy="482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77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56AE9BC2-0D2A-C461-91B6-0863E59F8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07" y="319149"/>
            <a:ext cx="6754091" cy="3527962"/>
          </a:xfrm>
        </p:spPr>
        <p:txBody>
          <a:bodyPr>
            <a:normAutofit/>
          </a:bodyPr>
          <a:lstStyle/>
          <a:p>
            <a:r>
              <a:rPr lang="az-Cyrl-AZ" sz="3600" dirty="0"/>
              <a:t>Дан планете Земље 22. мај,</a:t>
            </a:r>
            <a:r>
              <a:rPr lang="x-none" sz="3600" dirty="0"/>
              <a:t> </a:t>
            </a:r>
            <a:r>
              <a:rPr lang="az-Cyrl-AZ" sz="3600" dirty="0"/>
              <a:t>никада не пропуштамо датум</a:t>
            </a:r>
            <a:r>
              <a:rPr lang="x-none" sz="3600" dirty="0"/>
              <a:t> </a:t>
            </a:r>
            <a:r>
              <a:rPr lang="az-Cyrl-AZ" sz="3600" dirty="0"/>
              <a:t>тај.</a:t>
            </a:r>
            <a:r>
              <a:rPr lang="x-none" sz="3600" dirty="0"/>
              <a:t> </a:t>
            </a:r>
            <a:endParaRPr lang="sr-Latn-RS" sz="3600" dirty="0"/>
          </a:p>
          <a:p>
            <a:r>
              <a:rPr lang="az-Cyrl-AZ" sz="3600" dirty="0"/>
              <a:t>Баци смеће у канту,</a:t>
            </a:r>
            <a:r>
              <a:rPr lang="x-none" sz="3600" dirty="0"/>
              <a:t> </a:t>
            </a:r>
            <a:r>
              <a:rPr lang="az-Cyrl-AZ" sz="3600" dirty="0"/>
              <a:t>не загађуј,</a:t>
            </a:r>
            <a:r>
              <a:rPr lang="x-none" sz="3600" dirty="0"/>
              <a:t> </a:t>
            </a:r>
            <a:r>
              <a:rPr lang="az-Cyrl-AZ" sz="3600" dirty="0"/>
              <a:t>рециклирај.</a:t>
            </a:r>
            <a:r>
              <a:rPr lang="x-none" sz="3600" dirty="0"/>
              <a:t>..</a:t>
            </a:r>
            <a:r>
              <a:rPr lang="sr-Latn-RS" sz="3600" dirty="0"/>
              <a:t> </a:t>
            </a:r>
            <a:r>
              <a:rPr lang="x-none" sz="3600" dirty="0"/>
              <a:t>                               </a:t>
            </a:r>
            <a:r>
              <a:rPr lang="az-Cyrl-AZ" sz="3600" dirty="0"/>
              <a:t>Да нам не би брзо дошао крај!</a:t>
            </a:r>
            <a:endParaRPr lang="sr-Latn-RS" sz="36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3ED754D0-6236-FEAA-3511-73D5A9431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35" y="3847110"/>
            <a:ext cx="6197434" cy="2832760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BB2886E4-D6AA-66E6-B3DB-8152B87A0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1699" y="319149"/>
            <a:ext cx="3910444" cy="636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63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3CDD6CBB-B8A3-0CF6-3245-2EA8F01BD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347" y="566552"/>
            <a:ext cx="10021289" cy="3581400"/>
          </a:xfrm>
        </p:spPr>
        <p:txBody>
          <a:bodyPr/>
          <a:lstStyle/>
          <a:p>
            <a:r>
              <a:rPr lang="az-Cyrl-AZ" sz="3600" dirty="0"/>
              <a:t>Обележили смо у априлу и Светски дан књиге,</a:t>
            </a:r>
            <a:r>
              <a:rPr lang="x-none" sz="3600" dirty="0"/>
              <a:t>  </a:t>
            </a:r>
            <a:r>
              <a:rPr lang="az-Cyrl-AZ" sz="3600" dirty="0"/>
              <a:t>а уз добре књиге,</a:t>
            </a:r>
            <a:r>
              <a:rPr lang="x-none" sz="3600" dirty="0"/>
              <a:t> </a:t>
            </a:r>
            <a:r>
              <a:rPr lang="az-Cyrl-AZ" sz="3600" dirty="0"/>
              <a:t>престају све наше бриге</a:t>
            </a:r>
            <a:r>
              <a:rPr lang="az-Cyrl-AZ" dirty="0"/>
              <a:t>.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BCCDD668-DBEC-D446-9326-E4B1B7081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779" y="1738252"/>
            <a:ext cx="3550228" cy="4800103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042A0448-9AA4-E9CE-6D81-B0622DC8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377" y="1765714"/>
            <a:ext cx="5679372" cy="477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562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C6873F79-E30E-AA0D-ECAF-423AE5603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070" y="232877"/>
            <a:ext cx="9144261" cy="6724031"/>
          </a:xfrm>
        </p:spPr>
        <p:txBody>
          <a:bodyPr>
            <a:noAutofit/>
          </a:bodyPr>
          <a:lstStyle/>
          <a:p>
            <a:r>
              <a:rPr lang="az-Cyrl-AZ" sz="2800" dirty="0"/>
              <a:t>Најважнији дан у школи је Дан наше школе,</a:t>
            </a:r>
            <a:r>
              <a:rPr lang="x-none" sz="2800" dirty="0"/>
              <a:t> </a:t>
            </a:r>
            <a:r>
              <a:rPr lang="az-Cyrl-AZ" sz="2800" dirty="0"/>
              <a:t>24. мај деца највише воле.</a:t>
            </a:r>
            <a:r>
              <a:rPr lang="x-none" sz="2800" dirty="0"/>
              <a:t> Т</a:t>
            </a:r>
            <a:r>
              <a:rPr lang="az-Cyrl-AZ" sz="2800" dirty="0"/>
              <a:t>ог јутра огласило се и девето "Мајско звонце",</a:t>
            </a:r>
            <a:r>
              <a:rPr lang="x-none" sz="2800" dirty="0"/>
              <a:t> </a:t>
            </a:r>
            <a:r>
              <a:rPr lang="az-Cyrl-AZ" sz="2800" dirty="0"/>
              <a:t>које промовише наше креативне основце.</a:t>
            </a:r>
            <a:endParaRPr lang="sr-Latn-RS" sz="2800" dirty="0"/>
          </a:p>
          <a:p>
            <a:r>
              <a:rPr lang="az-Cyrl-AZ" sz="2800" dirty="0"/>
              <a:t>Тада у нашој школи свечаност је права,</a:t>
            </a:r>
            <a:r>
              <a:rPr lang="x-none" sz="2800" dirty="0"/>
              <a:t> </a:t>
            </a:r>
            <a:r>
              <a:rPr lang="az-Cyrl-AZ" sz="2800" dirty="0"/>
              <a:t>било је свега песме,</a:t>
            </a:r>
            <a:r>
              <a:rPr lang="x-none" sz="2800" dirty="0"/>
              <a:t> </a:t>
            </a:r>
            <a:r>
              <a:rPr lang="az-Cyrl-AZ" sz="2800" dirty="0"/>
              <a:t>глуме,</a:t>
            </a:r>
            <a:r>
              <a:rPr lang="x-none" sz="2800" dirty="0"/>
              <a:t> </a:t>
            </a:r>
            <a:r>
              <a:rPr lang="az-Cyrl-AZ" sz="2800" dirty="0"/>
              <a:t>игара.</a:t>
            </a:r>
            <a:r>
              <a:rPr lang="x-none" sz="2800" dirty="0"/>
              <a:t> </a:t>
            </a:r>
            <a:r>
              <a:rPr lang="az-Cyrl-AZ" sz="2800" dirty="0"/>
              <a:t>Тематика приредбе била је шаренолика,</a:t>
            </a:r>
            <a:r>
              <a:rPr lang="x-none" sz="2800" dirty="0"/>
              <a:t> </a:t>
            </a:r>
            <a:r>
              <a:rPr lang="az-Cyrl-AZ" sz="2800" dirty="0"/>
              <a:t>направили смо мноштво снимака и слика,</a:t>
            </a:r>
            <a:r>
              <a:rPr lang="x-none" sz="2800" dirty="0"/>
              <a:t> </a:t>
            </a:r>
            <a:r>
              <a:rPr lang="az-Cyrl-AZ" sz="2800" dirty="0"/>
              <a:t>а и посећеност била је велика.</a:t>
            </a:r>
            <a:endParaRPr lang="sr-Latn-RS" sz="28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FBE6D77D-816A-0CE0-465A-E89376A84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32" y="3735779"/>
            <a:ext cx="5429415" cy="3030682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08D8E768-ADF4-B7A7-0D7C-95F69A6BE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0676" y="340167"/>
            <a:ext cx="2718721" cy="3122222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122137BE-3FC2-DCDE-A130-8BBE1E90A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5131" y="3735778"/>
            <a:ext cx="5224266" cy="303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003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317F0941-BED4-FEB8-B8E4-668D3B489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63" y="300236"/>
            <a:ext cx="6646335" cy="3485024"/>
          </a:xfrm>
        </p:spPr>
        <p:txBody>
          <a:bodyPr>
            <a:normAutofit/>
          </a:bodyPr>
          <a:lstStyle/>
          <a:p>
            <a:r>
              <a:rPr lang="az-Cyrl-AZ" sz="3600" dirty="0"/>
              <a:t>На Видовдан оцене из књижице вире,</a:t>
            </a:r>
            <a:r>
              <a:rPr lang="x-none" sz="3600" dirty="0"/>
              <a:t> </a:t>
            </a:r>
            <a:r>
              <a:rPr lang="az-Cyrl-AZ" sz="3600" dirty="0"/>
              <a:t>тог дана и немирни реше да се смире.</a:t>
            </a:r>
            <a:r>
              <a:rPr lang="x-none" sz="3600" dirty="0"/>
              <a:t>  </a:t>
            </a:r>
            <a:endParaRPr lang="sr-Latn-RS" sz="3600" dirty="0"/>
          </a:p>
          <a:p>
            <a:r>
              <a:rPr lang="az-Cyrl-AZ" sz="3600" dirty="0"/>
              <a:t>Брзо дође распуст и почетак лета,</a:t>
            </a:r>
            <a:r>
              <a:rPr lang="x-none" sz="3600" dirty="0"/>
              <a:t> </a:t>
            </a:r>
            <a:r>
              <a:rPr lang="az-Cyrl-AZ" sz="3600" dirty="0"/>
              <a:t>а од септембра нова школска година нас чека.</a:t>
            </a:r>
            <a:endParaRPr lang="sr-Latn-RS" sz="36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D0FE31FD-84E5-F4FA-931D-63341A658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12" y="3642646"/>
            <a:ext cx="5752110" cy="3061966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84E52787-47E7-64CF-7077-4814C25F3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454" y="3642645"/>
            <a:ext cx="4751195" cy="3061966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D20AADBE-66A8-FE1F-4417-E28B78DD0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455" y="280883"/>
            <a:ext cx="4751195" cy="321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5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60CE5A-98D2-4ED4-1B03-FED964E4B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483" y="475508"/>
            <a:ext cx="9601200" cy="1485900"/>
          </a:xfrm>
        </p:spPr>
        <p:txBody>
          <a:bodyPr>
            <a:normAutofit/>
          </a:bodyPr>
          <a:lstStyle/>
          <a:p>
            <a:r>
              <a:rPr lang="sr-Latn-RS" sz="8000" dirty="0"/>
              <a:t>   </a:t>
            </a:r>
            <a:r>
              <a:rPr lang="az-Cyrl-AZ" sz="8000" dirty="0"/>
              <a:t>Дисово пролеће</a:t>
            </a:r>
            <a:endParaRPr lang="sr-Latn-RS" sz="8000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CE3EF096-77B3-EDA8-FA5E-A7C1AB70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961408"/>
            <a:ext cx="6866906" cy="4520540"/>
          </a:xfrm>
        </p:spPr>
        <p:txBody>
          <a:bodyPr>
            <a:noAutofit/>
          </a:bodyPr>
          <a:lstStyle/>
          <a:p>
            <a:r>
              <a:rPr lang="az-Cyrl-AZ" sz="2800" dirty="0"/>
              <a:t>На конкурсу за литерарне радове ученика основних школа Моравичког округа, у оквиру 60. Дисовог пролећа, које организује градска библиотека "Владислав Петковић Дис" у Чачку, ученица трећег разреда, Дуња Луковић, освојила је трећу награду за поетски текст "Ето лета".</a:t>
            </a:r>
            <a:r>
              <a:rPr lang="x-none" sz="2800" dirty="0"/>
              <a:t> </a:t>
            </a:r>
            <a:r>
              <a:rPr lang="az-Cyrl-AZ" sz="2800" dirty="0"/>
              <a:t>Награду је примила на свечаности у основној школи у Заблаћу.</a:t>
            </a:r>
            <a:r>
              <a:rPr lang="x-none" sz="2800" dirty="0"/>
              <a:t> </a:t>
            </a:r>
            <a:r>
              <a:rPr lang="az-Cyrl-AZ" sz="2800" dirty="0"/>
              <a:t>Честитамо Дуњи и радујемо се њеном даљем стваралаштву </a:t>
            </a:r>
            <a:r>
              <a:rPr lang="sr-Latn-RS" sz="2800" dirty="0"/>
              <a:t>!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DC6E650D-1136-E2F0-BD94-BE71E8555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106" y="1961408"/>
            <a:ext cx="3570671" cy="432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5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989A5BA-1D47-16C6-0E8C-F8DA54DC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64073" y="-389671"/>
            <a:ext cx="5920244" cy="2140033"/>
          </a:xfrm>
        </p:spPr>
        <p:txBody>
          <a:bodyPr/>
          <a:lstStyle/>
          <a:p>
            <a:r>
              <a:rPr lang="sr-Latn-RS" dirty="0"/>
              <a:t>            </a:t>
            </a:r>
            <a:r>
              <a:rPr lang="az-Cyrl-AZ" sz="8800" dirty="0"/>
              <a:t>Библиотека</a:t>
            </a:r>
            <a:endParaRPr lang="sr-Latn-RS" sz="8800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009B8210-4327-58F4-62B4-91E438C5A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637" y="1750362"/>
            <a:ext cx="5820980" cy="4784304"/>
          </a:xfrm>
        </p:spPr>
        <p:txBody>
          <a:bodyPr>
            <a:noAutofit/>
          </a:bodyPr>
          <a:lstStyle/>
          <a:p>
            <a:r>
              <a:rPr lang="az-Cyrl-AZ" sz="3200" dirty="0"/>
              <a:t>Обележили смо 100 година од рођења нашег песника Душка Радовића</a:t>
            </a:r>
            <a:r>
              <a:rPr lang="az-Cyrl-AZ" sz="2800" dirty="0"/>
              <a:t>.</a:t>
            </a:r>
            <a:endParaRPr lang="sr-Latn-RS" sz="2800" dirty="0"/>
          </a:p>
          <a:p>
            <a:r>
              <a:rPr lang="az-Cyrl-AZ" sz="3200" dirty="0"/>
              <a:t>Међународни</a:t>
            </a:r>
            <a:r>
              <a:rPr lang="az-Cyrl-AZ" sz="2800" dirty="0"/>
              <a:t> дан писмености</a:t>
            </a:r>
            <a:r>
              <a:rPr lang="sr-Latn-RS" sz="2800" dirty="0"/>
              <a:t>.  </a:t>
            </a:r>
          </a:p>
          <a:p>
            <a:r>
              <a:rPr lang="az-Cyrl-AZ" sz="2800" dirty="0"/>
              <a:t>Међународни дан матерњег језика</a:t>
            </a:r>
            <a:r>
              <a:rPr lang="sr-Latn-RS" sz="2800" dirty="0"/>
              <a:t>.</a:t>
            </a:r>
          </a:p>
          <a:p>
            <a:r>
              <a:rPr lang="az-Cyrl-AZ" sz="2800" dirty="0"/>
              <a:t>Национални дан књиге</a:t>
            </a:r>
            <a:endParaRPr lang="sr-Latn-RS" sz="28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A9920EFB-4230-5290-A0AE-375D05C38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027" y="320131"/>
            <a:ext cx="5709956" cy="3168214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6E52CEBB-255F-5041-3519-E632C6A56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026" y="3674202"/>
            <a:ext cx="5709957" cy="316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79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A98ABC0-0025-AF97-6C60-6B4A0452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424" y="121227"/>
            <a:ext cx="7238010" cy="869373"/>
          </a:xfrm>
        </p:spPr>
        <p:txBody>
          <a:bodyPr>
            <a:normAutofit/>
          </a:bodyPr>
          <a:lstStyle/>
          <a:p>
            <a:r>
              <a:rPr lang="az-Cyrl-AZ" sz="4800" dirty="0"/>
              <a:t>Такмичили смо се...</a:t>
            </a:r>
            <a:endParaRPr lang="sr-Latn-RS" sz="4800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7DC7D1F5-4CE6-1154-1FD8-46526489F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5321" y="426398"/>
            <a:ext cx="4341916" cy="6431602"/>
          </a:xfrm>
        </p:spPr>
        <p:txBody>
          <a:bodyPr>
            <a:noAutofit/>
          </a:bodyPr>
          <a:lstStyle/>
          <a:p>
            <a:r>
              <a:rPr lang="az-Cyrl-AZ" sz="1400" b="1" dirty="0"/>
              <a:t>Општинско такмичење из шаха:</a:t>
            </a:r>
            <a:endParaRPr lang="sr-Latn-RS" sz="1400" b="1" dirty="0"/>
          </a:p>
          <a:p>
            <a:pPr marL="0" indent="0">
              <a:buNone/>
            </a:pPr>
            <a:r>
              <a:rPr lang="az-Cyrl-AZ" sz="1400" dirty="0"/>
              <a:t>1. </a:t>
            </a:r>
            <a:r>
              <a:rPr lang="x-none" sz="1400" dirty="0"/>
              <a:t>м</a:t>
            </a:r>
            <a:r>
              <a:rPr lang="az-Cyrl-AZ" sz="1400" dirty="0"/>
              <a:t>есто</a:t>
            </a:r>
            <a:r>
              <a:rPr lang="x-none" sz="1400" dirty="0"/>
              <a:t> </a:t>
            </a:r>
            <a:r>
              <a:rPr lang="az-Cyrl-AZ" sz="1400" dirty="0"/>
              <a:t>-</a:t>
            </a:r>
            <a:r>
              <a:rPr lang="x-none" sz="1400" dirty="0"/>
              <a:t> </a:t>
            </a:r>
            <a:r>
              <a:rPr lang="az-Cyrl-AZ" sz="1400" dirty="0"/>
              <a:t>Маријана Мечанин</a:t>
            </a:r>
            <a:endParaRPr lang="sr-Latn-RS" sz="1400" dirty="0"/>
          </a:p>
          <a:p>
            <a:pPr marL="0" indent="0">
              <a:buNone/>
            </a:pPr>
            <a:r>
              <a:rPr lang="az-Cyrl-AZ" sz="1400" dirty="0"/>
              <a:t>2. </a:t>
            </a:r>
            <a:r>
              <a:rPr lang="x-none" sz="1400" dirty="0"/>
              <a:t>м</a:t>
            </a:r>
            <a:r>
              <a:rPr lang="az-Cyrl-AZ" sz="1400" dirty="0"/>
              <a:t>есто</a:t>
            </a:r>
            <a:r>
              <a:rPr lang="x-none" sz="1400" dirty="0"/>
              <a:t> - </a:t>
            </a:r>
            <a:r>
              <a:rPr lang="az-Cyrl-AZ" sz="1400" dirty="0"/>
              <a:t>Бојан Драгић</a:t>
            </a:r>
            <a:endParaRPr lang="sr-Latn-RS" sz="1400" dirty="0"/>
          </a:p>
          <a:p>
            <a:pPr marL="0" indent="0">
              <a:buNone/>
            </a:pPr>
            <a:r>
              <a:rPr lang="az-Cyrl-AZ" sz="1400" dirty="0"/>
              <a:t>3. </a:t>
            </a:r>
            <a:r>
              <a:rPr lang="x-none" sz="1400" dirty="0"/>
              <a:t>м</a:t>
            </a:r>
            <a:r>
              <a:rPr lang="az-Cyrl-AZ" sz="1400" dirty="0"/>
              <a:t>есто</a:t>
            </a:r>
            <a:r>
              <a:rPr lang="x-none" sz="1400" dirty="0"/>
              <a:t> </a:t>
            </a:r>
            <a:r>
              <a:rPr lang="az-Cyrl-AZ" sz="1400" dirty="0"/>
              <a:t>-</a:t>
            </a:r>
            <a:r>
              <a:rPr lang="x-none" sz="1400" dirty="0"/>
              <a:t> </a:t>
            </a:r>
            <a:r>
              <a:rPr lang="az-Cyrl-AZ" sz="1400" dirty="0"/>
              <a:t>Марко Спасојевић                </a:t>
            </a:r>
            <a:endParaRPr lang="sr-Latn-RS" sz="1400" dirty="0"/>
          </a:p>
          <a:p>
            <a:pPr marL="0" indent="0">
              <a:buNone/>
            </a:pPr>
            <a:r>
              <a:rPr lang="sr-Latn-RS" sz="1400" dirty="0"/>
              <a:t>               </a:t>
            </a:r>
            <a:r>
              <a:rPr lang="x-none" sz="1400" dirty="0"/>
              <a:t>    </a:t>
            </a:r>
            <a:r>
              <a:rPr lang="az-Cyrl-AZ" sz="1400" dirty="0"/>
              <a:t>Томица Равић                </a:t>
            </a:r>
            <a:endParaRPr lang="sr-Latn-RS" sz="1400" dirty="0"/>
          </a:p>
          <a:p>
            <a:pPr marL="0" indent="0">
              <a:buNone/>
            </a:pPr>
            <a:r>
              <a:rPr lang="sr-Latn-RS" sz="1400" dirty="0"/>
              <a:t>                </a:t>
            </a:r>
            <a:r>
              <a:rPr lang="x-none" sz="1400" dirty="0"/>
              <a:t>   </a:t>
            </a:r>
            <a:r>
              <a:rPr lang="az-Cyrl-AZ" sz="1400" dirty="0"/>
              <a:t>Лазар Јанковић</a:t>
            </a:r>
            <a:endParaRPr lang="sr-Latn-RS" sz="1400" dirty="0"/>
          </a:p>
          <a:p>
            <a:r>
              <a:rPr lang="az-Cyrl-AZ" sz="1400" b="1" dirty="0"/>
              <a:t>Општинско такмичење хемија:</a:t>
            </a:r>
            <a:endParaRPr lang="sr-Latn-RS" sz="1400" b="1" dirty="0"/>
          </a:p>
          <a:p>
            <a:pPr marL="0" indent="0">
              <a:buNone/>
            </a:pPr>
            <a:r>
              <a:rPr lang="az-Cyrl-AZ" sz="1400" dirty="0"/>
              <a:t>1.</a:t>
            </a:r>
            <a:r>
              <a:rPr lang="x-none" sz="1400" dirty="0"/>
              <a:t> м</a:t>
            </a:r>
            <a:r>
              <a:rPr lang="az-Cyrl-AZ" sz="1400" dirty="0"/>
              <a:t>есто</a:t>
            </a:r>
            <a:r>
              <a:rPr lang="x-none" sz="1400" dirty="0"/>
              <a:t> - </a:t>
            </a:r>
            <a:r>
              <a:rPr lang="az-Cyrl-AZ" sz="1400" dirty="0"/>
              <a:t>Наташа Филиповић</a:t>
            </a:r>
            <a:endParaRPr lang="sr-Latn-RS" sz="1400" dirty="0"/>
          </a:p>
          <a:p>
            <a:pPr marL="0" indent="0">
              <a:buNone/>
            </a:pPr>
            <a:r>
              <a:rPr lang="az-Cyrl-AZ" sz="1400" dirty="0"/>
              <a:t>3.</a:t>
            </a:r>
            <a:r>
              <a:rPr lang="x-none" sz="1400" dirty="0"/>
              <a:t> м</a:t>
            </a:r>
            <a:r>
              <a:rPr lang="az-Cyrl-AZ" sz="1400" dirty="0"/>
              <a:t>есто</a:t>
            </a:r>
            <a:r>
              <a:rPr lang="x-none" sz="1400" dirty="0"/>
              <a:t> -</a:t>
            </a:r>
            <a:r>
              <a:rPr lang="az-Cyrl-AZ" sz="1400" dirty="0"/>
              <a:t> Милица Филиповић</a:t>
            </a:r>
            <a:endParaRPr lang="sr-Latn-RS" sz="1400" dirty="0"/>
          </a:p>
          <a:p>
            <a:r>
              <a:rPr lang="az-Cyrl-AZ" sz="1400" b="1" dirty="0"/>
              <a:t>Општинско такмичење из физике:</a:t>
            </a:r>
            <a:endParaRPr lang="sr-Latn-RS" sz="1400" b="1" dirty="0"/>
          </a:p>
          <a:p>
            <a:pPr marL="0" indent="0">
              <a:buNone/>
            </a:pPr>
            <a:r>
              <a:rPr lang="az-Cyrl-AZ" sz="1400" dirty="0"/>
              <a:t>3. </a:t>
            </a:r>
            <a:r>
              <a:rPr lang="x-none" sz="1400" dirty="0"/>
              <a:t>м</a:t>
            </a:r>
            <a:r>
              <a:rPr lang="az-Cyrl-AZ" sz="1400" dirty="0"/>
              <a:t>есто</a:t>
            </a:r>
            <a:r>
              <a:rPr lang="x-none" sz="1400" dirty="0"/>
              <a:t> - </a:t>
            </a:r>
            <a:r>
              <a:rPr lang="az-Cyrl-AZ" sz="1400" dirty="0"/>
              <a:t>Вељко Лазаревић</a:t>
            </a:r>
            <a:endParaRPr lang="sr-Latn-RS" sz="1400" dirty="0"/>
          </a:p>
          <a:p>
            <a:r>
              <a:rPr lang="az-Cyrl-AZ" sz="1400" b="1" dirty="0"/>
              <a:t>Општинско такмичење из ликовног </a:t>
            </a:r>
            <a:r>
              <a:rPr lang="x-none" sz="1400" b="1" dirty="0"/>
              <a:t>“</a:t>
            </a:r>
            <a:r>
              <a:rPr lang="az-Cyrl-AZ" sz="1400" b="1" dirty="0"/>
              <a:t>Мали Пијер„</a:t>
            </a:r>
            <a:endParaRPr lang="sr-Latn-RS" sz="1400" b="1" dirty="0"/>
          </a:p>
          <a:p>
            <a:pPr marL="0" indent="0">
              <a:buNone/>
            </a:pPr>
            <a:r>
              <a:rPr lang="az-Cyrl-AZ" sz="1400" dirty="0"/>
              <a:t>1. </a:t>
            </a:r>
            <a:r>
              <a:rPr lang="x-none" sz="1400" dirty="0"/>
              <a:t>м</a:t>
            </a:r>
            <a:r>
              <a:rPr lang="az-Cyrl-AZ" sz="1400" dirty="0"/>
              <a:t>есто</a:t>
            </a:r>
            <a:r>
              <a:rPr lang="x-none" sz="1400" dirty="0"/>
              <a:t> - </a:t>
            </a:r>
            <a:r>
              <a:rPr lang="az-Cyrl-AZ" sz="1400" dirty="0"/>
              <a:t>Дуња Вујичић          </a:t>
            </a:r>
            <a:endParaRPr lang="sr-Latn-RS" sz="1400" dirty="0"/>
          </a:p>
          <a:p>
            <a:pPr marL="0" indent="0">
              <a:buNone/>
            </a:pPr>
            <a:r>
              <a:rPr lang="az-Cyrl-AZ" sz="1400" dirty="0"/>
              <a:t>    </a:t>
            </a:r>
            <a:r>
              <a:rPr lang="sr-Latn-RS" sz="1400" dirty="0"/>
              <a:t>           </a:t>
            </a:r>
            <a:r>
              <a:rPr lang="az-Cyrl-AZ" sz="1400" dirty="0"/>
              <a:t> </a:t>
            </a:r>
            <a:r>
              <a:rPr lang="x-none" sz="1400" dirty="0"/>
              <a:t>   Н</a:t>
            </a:r>
            <a:r>
              <a:rPr lang="az-Cyrl-AZ" sz="1400" dirty="0"/>
              <a:t>иколина Миљић</a:t>
            </a:r>
            <a:endParaRPr lang="sr-Latn-RS" sz="1400" dirty="0"/>
          </a:p>
          <a:p>
            <a:pPr marL="0" indent="0">
              <a:buNone/>
            </a:pPr>
            <a:r>
              <a:rPr lang="az-Cyrl-AZ" sz="1400" dirty="0"/>
              <a:t>2. </a:t>
            </a:r>
            <a:r>
              <a:rPr lang="x-none" sz="1400" dirty="0"/>
              <a:t>м</a:t>
            </a:r>
            <a:r>
              <a:rPr lang="az-Cyrl-AZ" sz="1400" dirty="0"/>
              <a:t>есто</a:t>
            </a:r>
            <a:r>
              <a:rPr lang="x-none" sz="1400" dirty="0"/>
              <a:t> - Е</a:t>
            </a:r>
            <a:r>
              <a:rPr lang="az-Cyrl-AZ" sz="1400" dirty="0"/>
              <a:t>лена Вујичић              </a:t>
            </a:r>
            <a:endParaRPr lang="sr-Latn-RS" sz="1400" dirty="0"/>
          </a:p>
          <a:p>
            <a:pPr marL="0" indent="0">
              <a:buNone/>
            </a:pPr>
            <a:r>
              <a:rPr lang="az-Cyrl-AZ" sz="1400" dirty="0"/>
              <a:t>3. </a:t>
            </a:r>
            <a:r>
              <a:rPr lang="x-none" sz="1400" dirty="0"/>
              <a:t>м</a:t>
            </a:r>
            <a:r>
              <a:rPr lang="az-Cyrl-AZ" sz="1400" dirty="0"/>
              <a:t>есто</a:t>
            </a:r>
            <a:r>
              <a:rPr lang="x-none" sz="1400" dirty="0"/>
              <a:t> -</a:t>
            </a:r>
            <a:r>
              <a:rPr lang="az-Cyrl-AZ" sz="1400" dirty="0"/>
              <a:t> Јелена Маринковић                  </a:t>
            </a:r>
            <a:endParaRPr lang="sr-Latn-RS" sz="1400" dirty="0"/>
          </a:p>
          <a:p>
            <a:pPr marL="0" indent="0">
              <a:buNone/>
            </a:pPr>
            <a:r>
              <a:rPr lang="sr-Latn-RS" sz="1400" dirty="0"/>
              <a:t>                </a:t>
            </a:r>
            <a:r>
              <a:rPr lang="x-none" sz="1400" dirty="0"/>
              <a:t>   </a:t>
            </a:r>
            <a:r>
              <a:rPr lang="az-Cyrl-AZ" sz="1400" dirty="0"/>
              <a:t>Димитрије Миљић</a:t>
            </a:r>
            <a:endParaRPr lang="sr-Latn-RS" sz="14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FBCBB8A0-646B-4A30-F821-DC22EA1AD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51" y="990599"/>
            <a:ext cx="2377661" cy="2918361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84010608-6C8E-0567-F335-D1DB3FF21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937" y="4014926"/>
            <a:ext cx="3745801" cy="2721847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C4FF3F48-C7F9-7DD9-EE70-425B407FE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612" y="990599"/>
            <a:ext cx="2377662" cy="291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34078A8-B1F3-F629-6BB6-12D0EC35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126" y="99209"/>
            <a:ext cx="9601200" cy="1485900"/>
          </a:xfrm>
        </p:spPr>
        <p:txBody>
          <a:bodyPr/>
          <a:lstStyle/>
          <a:p>
            <a:r>
              <a:rPr lang="az-Cyrl-AZ" dirty="0"/>
              <a:t>Такмичили смо се...</a:t>
            </a:r>
            <a:endParaRPr lang="sr-Latn-RS" dirty="0"/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D6EE4FEC-C241-8CF2-1C06-087498CDF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3128" y="928108"/>
            <a:ext cx="5066252" cy="5694613"/>
          </a:xfrm>
        </p:spPr>
        <p:txBody>
          <a:bodyPr>
            <a:normAutofit fontScale="25000" lnSpcReduction="20000"/>
          </a:bodyPr>
          <a:lstStyle/>
          <a:p>
            <a:r>
              <a:rPr lang="az-Cyrl-AZ" sz="8000" b="1" dirty="0"/>
              <a:t>Општинско такмичење " Шта знаш о саобраћају„:</a:t>
            </a:r>
            <a:endParaRPr lang="sr-Latn-RS" sz="8000" b="1" dirty="0"/>
          </a:p>
          <a:p>
            <a:pPr marL="0" indent="0">
              <a:buNone/>
            </a:pPr>
            <a:r>
              <a:rPr lang="az-Cyrl-AZ" sz="8000" dirty="0"/>
              <a:t>1. место: Неда Вујичић              </a:t>
            </a:r>
            <a:endParaRPr lang="sr-Latn-RS" sz="8000" dirty="0"/>
          </a:p>
          <a:p>
            <a:pPr marL="0" indent="0">
              <a:buNone/>
            </a:pPr>
            <a:r>
              <a:rPr lang="az-Cyrl-AZ" sz="8000" dirty="0"/>
              <a:t>  </a:t>
            </a:r>
            <a:r>
              <a:rPr lang="sr-Latn-RS" sz="8000" dirty="0"/>
              <a:t>              </a:t>
            </a:r>
            <a:r>
              <a:rPr lang="x-none" sz="8000" dirty="0"/>
              <a:t>  </a:t>
            </a:r>
            <a:r>
              <a:rPr lang="az-Cyrl-AZ" sz="8000" dirty="0"/>
              <a:t>Николина Миљић</a:t>
            </a:r>
            <a:endParaRPr lang="sr-Latn-RS" sz="8000" dirty="0"/>
          </a:p>
          <a:p>
            <a:pPr marL="0" indent="0">
              <a:buNone/>
            </a:pPr>
            <a:r>
              <a:rPr lang="az-Cyrl-AZ" sz="8000" dirty="0"/>
              <a:t>3. место: Маријана Мечанин</a:t>
            </a:r>
            <a:r>
              <a:rPr lang="x-none" sz="8000" dirty="0"/>
              <a:t> </a:t>
            </a:r>
            <a:endParaRPr lang="sr-Latn-RS" sz="8000" dirty="0"/>
          </a:p>
          <a:p>
            <a:pPr marL="0" indent="0">
              <a:buNone/>
            </a:pPr>
            <a:endParaRPr lang="sr-Latn-RS" sz="8000" dirty="0"/>
          </a:p>
          <a:p>
            <a:pPr marL="0" indent="0">
              <a:buNone/>
            </a:pPr>
            <a:r>
              <a:rPr lang="sr-Latn-RS" sz="8000" dirty="0"/>
              <a:t>■    </a:t>
            </a:r>
            <a:r>
              <a:rPr lang="az-Cyrl-AZ" sz="8000" b="1" dirty="0"/>
              <a:t>Општинско такмичење из српског:</a:t>
            </a:r>
            <a:endParaRPr lang="sr-Latn-RS" sz="8000" b="1" dirty="0"/>
          </a:p>
          <a:p>
            <a:pPr marL="0" indent="0">
              <a:buNone/>
            </a:pPr>
            <a:r>
              <a:rPr lang="az-Cyrl-AZ" sz="8000" dirty="0"/>
              <a:t>Љубица Милутиновић и Анђела Мечанин су се пласирале на окружни ниво такмичења,</a:t>
            </a:r>
            <a:r>
              <a:rPr lang="x-none" sz="8000" dirty="0"/>
              <a:t>  </a:t>
            </a:r>
            <a:r>
              <a:rPr lang="az-Cyrl-AZ" sz="8000" dirty="0"/>
              <a:t>а Неда Вујичић </a:t>
            </a:r>
            <a:r>
              <a:rPr lang="x-none" sz="8000" dirty="0"/>
              <a:t>је </a:t>
            </a:r>
            <a:r>
              <a:rPr lang="az-Cyrl-AZ" sz="8000" dirty="0"/>
              <a:t>освојила 3. место.</a:t>
            </a:r>
            <a:endParaRPr lang="sr-Latn-RS" sz="8000" dirty="0"/>
          </a:p>
          <a:p>
            <a:pPr marL="0" indent="0">
              <a:buNone/>
            </a:pPr>
            <a:endParaRPr lang="sr-Latn-RS" sz="8000" dirty="0"/>
          </a:p>
          <a:p>
            <a:pPr marL="0" indent="0">
              <a:buNone/>
            </a:pPr>
            <a:r>
              <a:rPr lang="sr-Latn-RS" sz="8000" dirty="0"/>
              <a:t>■  </a:t>
            </a:r>
            <a:r>
              <a:rPr lang="az-Cyrl-AZ" sz="8000" dirty="0"/>
              <a:t> </a:t>
            </a:r>
            <a:r>
              <a:rPr lang="az-Cyrl-AZ" sz="8000" b="1" dirty="0"/>
              <a:t>Такмичење из биологије:</a:t>
            </a:r>
            <a:endParaRPr lang="sr-Latn-RS" sz="8000" b="1" dirty="0"/>
          </a:p>
          <a:p>
            <a:pPr marL="0" indent="0">
              <a:buNone/>
            </a:pPr>
            <a:r>
              <a:rPr lang="az-Cyrl-AZ" sz="8000" dirty="0"/>
              <a:t>Марија Брајовић и Неда Вујичић заузеле су 3. место на општинском такмичењу,</a:t>
            </a:r>
            <a:r>
              <a:rPr lang="x-none" sz="8000" dirty="0"/>
              <a:t> </a:t>
            </a:r>
            <a:r>
              <a:rPr lang="az-Cyrl-AZ" sz="8000" dirty="0"/>
              <a:t>а Неда је освојила </a:t>
            </a:r>
            <a:r>
              <a:rPr lang="x-none" sz="8000" dirty="0"/>
              <a:t>3.</a:t>
            </a:r>
            <a:r>
              <a:rPr lang="az-Cyrl-AZ" sz="8000" dirty="0"/>
              <a:t> место и на окружном такмичењу</a:t>
            </a:r>
            <a:r>
              <a:rPr lang="az-Cyrl-AZ" dirty="0"/>
              <a:t>.</a:t>
            </a:r>
            <a:r>
              <a:rPr lang="x-none" dirty="0"/>
              <a:t>.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CE472E75-73B6-4926-71AE-A1C9B7F6C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82" y="1090916"/>
            <a:ext cx="2634837" cy="3134505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9B34F13A-B8DF-802D-898E-22F19BBE7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735" y="1090915"/>
            <a:ext cx="2522631" cy="3134505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74764198-20C5-5FC1-73DA-613DCE64B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391" y="4453247"/>
            <a:ext cx="4433609" cy="216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7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3C775D19-00C1-52C8-552C-97C821A2A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208" y="153390"/>
            <a:ext cx="11328565" cy="1862941"/>
          </a:xfrm>
        </p:spPr>
        <p:txBody>
          <a:bodyPr>
            <a:normAutofit/>
          </a:bodyPr>
          <a:lstStyle/>
          <a:p>
            <a:r>
              <a:rPr lang="az-Cyrl-AZ" sz="4000" dirty="0"/>
              <a:t>За обележја наше државе посебан је дан.</a:t>
            </a:r>
            <a:r>
              <a:rPr lang="x-none" sz="4000" dirty="0"/>
              <a:t> </a:t>
            </a:r>
            <a:endParaRPr lang="sr-Latn-RS" sz="4000" dirty="0"/>
          </a:p>
          <a:p>
            <a:pPr marL="0" indent="0">
              <a:buNone/>
            </a:pPr>
            <a:r>
              <a:rPr lang="az-Cyrl-AZ" sz="4000" dirty="0"/>
              <a:t>Када цртамо заставу,</a:t>
            </a:r>
            <a:r>
              <a:rPr lang="x-none" sz="4000" dirty="0"/>
              <a:t> </a:t>
            </a:r>
            <a:r>
              <a:rPr lang="az-Cyrl-AZ" sz="4000" dirty="0"/>
              <a:t>сваки ученик је</a:t>
            </a:r>
            <a:r>
              <a:rPr lang="sr-Latn-RS" sz="4000" dirty="0"/>
              <a:t> </a:t>
            </a:r>
            <a:r>
              <a:rPr lang="sr-Latn-RS" sz="4000" dirty="0" err="1"/>
              <a:t>распеван</a:t>
            </a:r>
            <a:r>
              <a:rPr lang="sr-Latn-RS" sz="4000" dirty="0"/>
              <a:t>.</a:t>
            </a:r>
            <a:r>
              <a:rPr lang="az-Cyrl-AZ" sz="4000" dirty="0"/>
              <a:t> </a:t>
            </a:r>
            <a:r>
              <a:rPr lang="sr-Latn-RS" sz="4000" dirty="0"/>
              <a:t>      </a:t>
            </a:r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xmlns="" id="{6D751D64-378D-9AD7-FB73-298891F28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99" y="2375065"/>
            <a:ext cx="5951553" cy="4037311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0C8517B0-9329-0E71-1691-60516257C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398" y="2560618"/>
            <a:ext cx="4696826" cy="363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2EBDE0C5-404D-58D3-2C39-9B631D68F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33994"/>
            <a:ext cx="6396842" cy="6831652"/>
          </a:xfrm>
        </p:spPr>
        <p:txBody>
          <a:bodyPr>
            <a:normAutofit/>
          </a:bodyPr>
          <a:lstStyle/>
          <a:p>
            <a:r>
              <a:rPr lang="az-Cyrl-AZ" sz="3600" dirty="0"/>
              <a:t>Дечија недеља је најрадоснија за свако дете. Ученици од среће могу да полете до друге планете!</a:t>
            </a:r>
            <a:endParaRPr lang="sr-Latn-RS" sz="36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3552362A-5F2A-EC71-1140-F3532E3F2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386" y="165760"/>
            <a:ext cx="4653439" cy="3194299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FA61D660-12BE-247F-7B90-5E9E5401C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747" y="2647208"/>
            <a:ext cx="5528494" cy="3876798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FF3B7065-CFE0-0151-FDE3-3D35BCC80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589" y="3497942"/>
            <a:ext cx="3338450" cy="299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3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59801469-32F0-8815-F354-FB26AE74F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08214"/>
            <a:ext cx="6106144" cy="5459186"/>
          </a:xfrm>
        </p:spPr>
        <p:txBody>
          <a:bodyPr>
            <a:normAutofit/>
          </a:bodyPr>
          <a:lstStyle/>
          <a:p>
            <a:r>
              <a:rPr lang="az-Cyrl-AZ" sz="3600" dirty="0"/>
              <a:t>Европски дан језика није ситан,</a:t>
            </a:r>
            <a:r>
              <a:rPr lang="x-none" sz="3600" dirty="0"/>
              <a:t> </a:t>
            </a:r>
            <a:r>
              <a:rPr lang="az-Cyrl-AZ" sz="3600" dirty="0"/>
              <a:t>за споразумевање</a:t>
            </a:r>
            <a:r>
              <a:rPr lang="x-none" sz="3600" dirty="0"/>
              <a:t>,</a:t>
            </a:r>
            <a:r>
              <a:rPr lang="az-Cyrl-AZ" sz="3600" dirty="0"/>
              <a:t> подједнако је људима битан.</a:t>
            </a:r>
            <a:endParaRPr lang="sr-Latn-RS" sz="36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335DB114-2CDC-44DF-E219-2BEB2F3ED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9253" y="544287"/>
            <a:ext cx="4082143" cy="5863440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B9476DE3-E293-839F-F917-CE9760690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597727"/>
            <a:ext cx="6317838" cy="38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56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5AA34FAE-89BD-FEC5-80D3-4575DA39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226" y="345210"/>
            <a:ext cx="10848015" cy="4035977"/>
          </a:xfrm>
        </p:spPr>
        <p:txBody>
          <a:bodyPr>
            <a:normAutofit/>
          </a:bodyPr>
          <a:lstStyle/>
          <a:p>
            <a:r>
              <a:rPr lang="az-Cyrl-AZ" sz="3600" dirty="0"/>
              <a:t>Обележили смо и Дан здраве</a:t>
            </a:r>
            <a:r>
              <a:rPr lang="x-none" sz="3600" dirty="0"/>
              <a:t> </a:t>
            </a:r>
            <a:r>
              <a:rPr lang="az-Cyrl-AZ" sz="3600" dirty="0"/>
              <a:t>хране,</a:t>
            </a:r>
            <a:r>
              <a:rPr lang="x-none" sz="3600" dirty="0"/>
              <a:t> </a:t>
            </a:r>
            <a:endParaRPr lang="sr-Latn-RS" sz="3600" dirty="0"/>
          </a:p>
          <a:p>
            <a:pPr marL="0" indent="0">
              <a:buNone/>
            </a:pPr>
            <a:r>
              <a:rPr lang="x-none" sz="3600" dirty="0"/>
              <a:t>    </a:t>
            </a:r>
            <a:r>
              <a:rPr lang="az-Cyrl-AZ" sz="3600" dirty="0"/>
              <a:t>креативним радовима</a:t>
            </a:r>
            <a:r>
              <a:rPr lang="x-none" sz="3600" dirty="0"/>
              <a:t> у</a:t>
            </a:r>
            <a:r>
              <a:rPr lang="az-Cyrl-AZ" sz="3600" dirty="0"/>
              <a:t>ченика нема мане.</a:t>
            </a:r>
            <a:endParaRPr lang="sr-Latn-RS" sz="36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CFEEEF50-4098-86FC-A5E3-BC06E420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0714" y="2041071"/>
            <a:ext cx="6476084" cy="4379027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CA2E88DD-C8F5-5B81-6FA0-EDB67D900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174" y="2041070"/>
            <a:ext cx="3525487" cy="437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50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66A1671D-9C0A-2BBB-607E-84565E712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6" y="207817"/>
            <a:ext cx="7842664" cy="3581400"/>
          </a:xfrm>
        </p:spPr>
        <p:txBody>
          <a:bodyPr>
            <a:normAutofit/>
          </a:bodyPr>
          <a:lstStyle/>
          <a:p>
            <a:r>
              <a:rPr lang="az-Cyrl-AZ" sz="3600" dirty="0"/>
              <a:t>Дан толеранције важан је свима,</a:t>
            </a:r>
            <a:r>
              <a:rPr lang="x-none" sz="3600" dirty="0"/>
              <a:t> </a:t>
            </a:r>
            <a:r>
              <a:rPr lang="az-Cyrl-AZ" sz="3600" dirty="0"/>
              <a:t>колико год деце и људи на свету</a:t>
            </a:r>
            <a:r>
              <a:rPr lang="x-none" sz="3600" dirty="0"/>
              <a:t> </a:t>
            </a:r>
            <a:r>
              <a:rPr lang="az-Cyrl-AZ" sz="3600" dirty="0"/>
              <a:t>има.</a:t>
            </a:r>
            <a:r>
              <a:rPr lang="x-none" sz="3600" dirty="0"/>
              <a:t> </a:t>
            </a:r>
            <a:endParaRPr lang="sr-Latn-RS" sz="3600" dirty="0"/>
          </a:p>
          <a:p>
            <a:r>
              <a:rPr lang="az-Cyrl-AZ" sz="3600" dirty="0"/>
              <a:t>Паметно зборе дечица сва,</a:t>
            </a:r>
            <a:r>
              <a:rPr lang="x-none" sz="3600" dirty="0"/>
              <a:t> </a:t>
            </a:r>
            <a:r>
              <a:rPr lang="az-Cyrl-AZ" sz="3600" dirty="0"/>
              <a:t>поштовати различитости</a:t>
            </a:r>
            <a:r>
              <a:rPr lang="x-none" sz="3600" dirty="0"/>
              <a:t>,</a:t>
            </a:r>
            <a:r>
              <a:rPr lang="az-Cyrl-AZ" sz="3600" dirty="0"/>
              <a:t> тема је та</a:t>
            </a:r>
            <a:r>
              <a:rPr lang="sr-Latn-RS" sz="3600" dirty="0"/>
              <a:t>!</a:t>
            </a:r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117F4329-88C1-590A-8D46-21127DD80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230" y="399311"/>
            <a:ext cx="3596738" cy="6250872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B1098D8B-BD25-C084-C41C-DDDD343F2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461" y="3145227"/>
            <a:ext cx="7193973" cy="35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2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7365AB0E-2245-B838-C106-548BF8235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976" y="269669"/>
            <a:ext cx="7213270" cy="3581400"/>
          </a:xfrm>
        </p:spPr>
        <p:txBody>
          <a:bodyPr/>
          <a:lstStyle/>
          <a:p>
            <a:r>
              <a:rPr lang="az-Cyrl-AZ" sz="3600" dirty="0"/>
              <a:t>Наша школа је лепа и увек сија,</a:t>
            </a:r>
            <a:r>
              <a:rPr lang="x-none" sz="3600" dirty="0"/>
              <a:t> </a:t>
            </a:r>
            <a:r>
              <a:rPr lang="az-Cyrl-AZ" sz="3600" dirty="0"/>
              <a:t>ал' јој посебну драж даје новогодишња чаролија</a:t>
            </a:r>
            <a:r>
              <a:rPr lang="az-Cyrl-AZ" dirty="0"/>
              <a:t>.</a:t>
            </a: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45F76568-A179-DD70-0E85-8DC8FC48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339" y="2078182"/>
            <a:ext cx="6461401" cy="4307553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xmlns="" id="{032AF67A-A6EF-F178-3726-DDFF90A04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102" y="457695"/>
            <a:ext cx="4258033" cy="592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71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B27BF532-39F2-ECBD-4878-18A07D4D7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247" y="232559"/>
            <a:ext cx="8151357" cy="3503220"/>
          </a:xfrm>
        </p:spPr>
        <p:txBody>
          <a:bodyPr>
            <a:normAutofit/>
          </a:bodyPr>
          <a:lstStyle/>
          <a:p>
            <a:r>
              <a:rPr lang="az-Cyrl-AZ" sz="3600" dirty="0"/>
              <a:t>Изузетно нам је битан просветитељ</a:t>
            </a:r>
            <a:r>
              <a:rPr lang="x-none" sz="3600" dirty="0"/>
              <a:t> </a:t>
            </a:r>
            <a:r>
              <a:rPr lang="az-Cyrl-AZ" sz="3600" dirty="0"/>
              <a:t>-Свети Сава,</a:t>
            </a:r>
            <a:r>
              <a:rPr lang="x-none" sz="3600" dirty="0"/>
              <a:t> </a:t>
            </a:r>
            <a:r>
              <a:rPr lang="az-Cyrl-AZ" sz="3600" dirty="0"/>
              <a:t>први српски учитељ и наша школска слава.</a:t>
            </a:r>
            <a:endParaRPr lang="sr-Latn-RS" sz="3600" dirty="0"/>
          </a:p>
          <a:p>
            <a:r>
              <a:rPr lang="az-Cyrl-AZ" sz="3600" dirty="0"/>
              <a:t>Свечано смо 27. јануар обележили,</a:t>
            </a:r>
            <a:r>
              <a:rPr lang="x-none" sz="3600" dirty="0"/>
              <a:t> </a:t>
            </a:r>
            <a:r>
              <a:rPr lang="az-Cyrl-AZ" sz="3600" dirty="0"/>
              <a:t> након молитве,</a:t>
            </a:r>
            <a:r>
              <a:rPr lang="x-none" sz="3600" dirty="0"/>
              <a:t> </a:t>
            </a:r>
            <a:r>
              <a:rPr lang="az-Cyrl-AZ" sz="3600" dirty="0"/>
              <a:t>жито,</a:t>
            </a:r>
            <a:r>
              <a:rPr lang="x-none" sz="3600" dirty="0"/>
              <a:t> </a:t>
            </a:r>
            <a:r>
              <a:rPr lang="az-Cyrl-AZ" sz="3600" dirty="0"/>
              <a:t>вино и колач служили.</a:t>
            </a:r>
            <a:endParaRPr lang="sr-Latn-RS" sz="3600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3E8938E6-71F8-DE0A-60B2-FE926E38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680" y="3621726"/>
            <a:ext cx="4461658" cy="3002505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xmlns="" id="{981F2305-DCF5-E007-6DD7-C8DDAA471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441" y="232559"/>
            <a:ext cx="3429845" cy="3196441"/>
          </a:xfrm>
          <a:prstGeom prst="rect">
            <a:avLst/>
          </a:prstGeom>
        </p:spPr>
      </p:pic>
      <p:pic>
        <p:nvPicPr>
          <p:cNvPr id="7" name="Slika 7">
            <a:extLst>
              <a:ext uri="{FF2B5EF4-FFF2-40B4-BE49-F238E27FC236}">
                <a16:creationId xmlns:a16="http://schemas.microsoft.com/office/drawing/2014/main" xmlns="" id="{BE8EE5AE-DCEA-0EBE-DD34-72AB99653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943" y="3621726"/>
            <a:ext cx="6235343" cy="300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2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xmlns="" id="{E35FDC34-A130-9AB9-71BB-5865C8AA5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445326"/>
            <a:ext cx="9303822" cy="1583376"/>
          </a:xfrm>
        </p:spPr>
        <p:txBody>
          <a:bodyPr>
            <a:normAutofit/>
          </a:bodyPr>
          <a:lstStyle/>
          <a:p>
            <a:r>
              <a:rPr lang="az-Cyrl-AZ" sz="3600" dirty="0"/>
              <a:t>Честитке изненађења смо правили мамама</a:t>
            </a:r>
            <a:r>
              <a:rPr lang="x-none" sz="3600" dirty="0"/>
              <a:t> </a:t>
            </a:r>
            <a:endParaRPr lang="sr-Latn-RS" sz="3600" dirty="0"/>
          </a:p>
          <a:p>
            <a:pPr marL="0" indent="0">
              <a:buNone/>
            </a:pPr>
            <a:r>
              <a:rPr lang="x-none" sz="3600" dirty="0"/>
              <a:t>    </a:t>
            </a:r>
            <a:r>
              <a:rPr lang="az-Cyrl-AZ" sz="3600" dirty="0"/>
              <a:t>и за </a:t>
            </a:r>
            <a:r>
              <a:rPr lang="x-none" sz="3600" dirty="0"/>
              <a:t>Осми </a:t>
            </a:r>
            <a:r>
              <a:rPr lang="az-Cyrl-AZ" sz="3600" dirty="0"/>
              <a:t>март рецитовали свим дамама</a:t>
            </a:r>
            <a:r>
              <a:rPr lang="sr-Latn-RS" sz="3600" dirty="0"/>
              <a:t>.</a:t>
            </a:r>
          </a:p>
        </p:txBody>
      </p:sp>
      <p:pic>
        <p:nvPicPr>
          <p:cNvPr id="2" name="Slika 3">
            <a:extLst>
              <a:ext uri="{FF2B5EF4-FFF2-40B4-BE49-F238E27FC236}">
                <a16:creationId xmlns:a16="http://schemas.microsoft.com/office/drawing/2014/main" xmlns="" id="{DF847511-25A2-0F6E-B3AC-04EF184E8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903" y="2028702"/>
            <a:ext cx="5875811" cy="4260770"/>
          </a:xfrm>
          <a:prstGeom prst="rect">
            <a:avLst/>
          </a:prstGeom>
        </p:spPr>
      </p:pic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3425EEC5-F723-8B8D-CF51-15893EF45C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896" y="2028702"/>
            <a:ext cx="4552208" cy="426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51259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25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5" id="{F9915BBD-9749-466F-995C-8C8D6A938EC0}" vid="{CF1D1A65-FC75-42D2-B7EF-D2991382DC6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634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Franklin Gothic Book</vt:lpstr>
      <vt:lpstr>TF10001025</vt:lpstr>
      <vt:lpstr>Школска 2022/23. година                        ОБЕЛЕЖИЛИ СМО...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Дисово пролеће</vt:lpstr>
      <vt:lpstr>            Библиотека</vt:lpstr>
      <vt:lpstr>Такмичили смо се...</vt:lpstr>
      <vt:lpstr>Такмичили смо се...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Школска 2022/23 година</dc:title>
  <dc:creator>Nikolina Miljić</dc:creator>
  <cp:lastModifiedBy>381611131226</cp:lastModifiedBy>
  <cp:revision>10</cp:revision>
  <dcterms:created xsi:type="dcterms:W3CDTF">2023-05-31T14:00:02Z</dcterms:created>
  <dcterms:modified xsi:type="dcterms:W3CDTF">2023-07-31T11:54:14Z</dcterms:modified>
</cp:coreProperties>
</file>